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94" r:id="rId2"/>
    <p:sldId id="295" r:id="rId3"/>
    <p:sldId id="297" r:id="rId4"/>
    <p:sldId id="356" r:id="rId5"/>
    <p:sldId id="299" r:id="rId6"/>
    <p:sldId id="422" r:id="rId7"/>
    <p:sldId id="423" r:id="rId8"/>
    <p:sldId id="306" r:id="rId9"/>
    <p:sldId id="307" r:id="rId10"/>
    <p:sldId id="439" r:id="rId11"/>
    <p:sldId id="404" r:id="rId12"/>
    <p:sldId id="412" r:id="rId13"/>
    <p:sldId id="405" r:id="rId14"/>
    <p:sldId id="410" r:id="rId15"/>
    <p:sldId id="413" r:id="rId16"/>
    <p:sldId id="441" r:id="rId17"/>
    <p:sldId id="403" r:id="rId18"/>
    <p:sldId id="369" r:id="rId19"/>
    <p:sldId id="424" r:id="rId20"/>
    <p:sldId id="425" r:id="rId21"/>
    <p:sldId id="426" r:id="rId22"/>
    <p:sldId id="312" r:id="rId23"/>
    <p:sldId id="430" r:id="rId24"/>
    <p:sldId id="435" r:id="rId25"/>
    <p:sldId id="434" r:id="rId26"/>
    <p:sldId id="442" r:id="rId27"/>
    <p:sldId id="436" r:id="rId28"/>
    <p:sldId id="380" r:id="rId29"/>
    <p:sldId id="381" r:id="rId30"/>
    <p:sldId id="383" r:id="rId31"/>
    <p:sldId id="384" r:id="rId32"/>
    <p:sldId id="386" r:id="rId33"/>
    <p:sldId id="387" r:id="rId34"/>
    <p:sldId id="388" r:id="rId35"/>
    <p:sldId id="379" r:id="rId36"/>
    <p:sldId id="440" r:id="rId37"/>
    <p:sldId id="338" r:id="rId38"/>
    <p:sldId id="367" r:id="rId39"/>
    <p:sldId id="400" r:id="rId40"/>
    <p:sldId id="348" r:id="rId41"/>
    <p:sldId id="368" r:id="rId42"/>
    <p:sldId id="437" r:id="rId43"/>
    <p:sldId id="396" r:id="rId44"/>
    <p:sldId id="394" r:id="rId45"/>
    <p:sldId id="395" r:id="rId46"/>
    <p:sldId id="397" r:id="rId47"/>
    <p:sldId id="398" r:id="rId48"/>
    <p:sldId id="393" r:id="rId49"/>
    <p:sldId id="401" r:id="rId50"/>
    <p:sldId id="407" r:id="rId51"/>
    <p:sldId id="443" r:id="rId52"/>
    <p:sldId id="39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903C3C"/>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06" autoAdjust="0"/>
  </p:normalViewPr>
  <p:slideViewPr>
    <p:cSldViewPr>
      <p:cViewPr>
        <p:scale>
          <a:sx n="54" d="100"/>
          <a:sy n="54" d="100"/>
        </p:scale>
        <p:origin x="-924" y="-72"/>
      </p:cViewPr>
      <p:guideLst>
        <p:guide orient="horz" pos="2160"/>
        <p:guide pos="2880"/>
      </p:guideLst>
    </p:cSldViewPr>
  </p:slideViewPr>
  <p:notesTextViewPr>
    <p:cViewPr>
      <p:scale>
        <a:sx n="1" d="1"/>
        <a:sy n="1" d="1"/>
      </p:scale>
      <p:origin x="0" y="0"/>
    </p:cViewPr>
  </p:notesTextViewPr>
  <p:sorterViewPr>
    <p:cViewPr>
      <p:scale>
        <a:sx n="80" d="100"/>
        <a:sy n="80" d="100"/>
      </p:scale>
      <p:origin x="0" y="6036"/>
    </p:cViewPr>
  </p:sorterViewPr>
  <p:notesViewPr>
    <p:cSldViewPr>
      <p:cViewPr varScale="1">
        <p:scale>
          <a:sx n="86" d="100"/>
          <a:sy n="86" d="100"/>
        </p:scale>
        <p:origin x="-381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B79F68C-C000-4EC9-B334-BB71CA94760A}" type="datetimeFigureOut">
              <a:rPr lang="en-US"/>
              <a:pPr>
                <a:defRPr/>
              </a:pPr>
              <a:t>6/8/2012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AE1FFAE-1B15-49AC-BFF2-32C692AE4B1F}" type="slidenum">
              <a:rPr lang="en-US"/>
              <a:pPr>
                <a:defRPr/>
              </a:pPr>
              <a:t>‹#›</a:t>
            </a:fld>
            <a:endParaRPr lang="en-US" dirty="0"/>
          </a:p>
        </p:txBody>
      </p:sp>
    </p:spTree>
    <p:extLst>
      <p:ext uri="{BB962C8B-B14F-4D97-AF65-F5344CB8AC3E}">
        <p14:creationId xmlns:p14="http://schemas.microsoft.com/office/powerpoint/2010/main" val="301315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007DD99-12C9-45AC-85C0-C1396DC6BE2F}" type="datetimeFigureOut">
              <a:rPr lang="en-US"/>
              <a:pPr>
                <a:defRPr/>
              </a:pPr>
              <a:t>6/8/2012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CDB1FEB-F490-4D17-886B-52BCBBE9003D}" type="slidenum">
              <a:rPr lang="en-US"/>
              <a:pPr>
                <a:defRPr/>
              </a:pPr>
              <a:t>‹#›</a:t>
            </a:fld>
            <a:endParaRPr lang="en-US" dirty="0"/>
          </a:p>
        </p:txBody>
      </p:sp>
    </p:spTree>
    <p:extLst>
      <p:ext uri="{BB962C8B-B14F-4D97-AF65-F5344CB8AC3E}">
        <p14:creationId xmlns:p14="http://schemas.microsoft.com/office/powerpoint/2010/main" val="165212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6D0B6EBB-5DD4-4365-A6F6-1BE76A5DF213}" type="slidenum">
              <a:rPr lang="en-US" smtClean="0"/>
              <a:pPr>
                <a:defRPr/>
              </a:pPr>
              <a:t>10</a:t>
            </a:fld>
            <a:endParaRPr lang="en-US" smtClean="0"/>
          </a:p>
        </p:txBody>
      </p:sp>
      <p:sp>
        <p:nvSpPr>
          <p:cNvPr id="808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A90DB8-CADE-4CD3-801E-B85FBA3B2D8F}" type="slidenum">
              <a:rPr lang="en-US" sz="1200">
                <a:latin typeface="Times New Roman" pitchFamily="18" charset="0"/>
              </a:rPr>
              <a:pPr algn="r" eaLnBrk="1" hangingPunct="1"/>
              <a:t>10</a:t>
            </a:fld>
            <a:endParaRPr lang="en-US" sz="1200">
              <a:latin typeface="Times New Roman" pitchFamily="18" charset="0"/>
            </a:endParaRPr>
          </a:p>
        </p:txBody>
      </p:sp>
      <p:sp>
        <p:nvSpPr>
          <p:cNvPr id="80900" name="Rectangle 2"/>
          <p:cNvSpPr>
            <a:spLocks noGrp="1" noRot="1" noChangeAspect="1" noChangeArrowheads="1" noTextEdit="1"/>
          </p:cNvSpPr>
          <p:nvPr>
            <p:ph type="sldImg"/>
          </p:nvPr>
        </p:nvSpPr>
        <p:spPr bwMode="auto">
          <a:xfrm>
            <a:off x="1239838" y="749300"/>
            <a:ext cx="4205287" cy="3154363"/>
          </a:xfrm>
          <a:noFill/>
          <a:ln w="25400"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noChangeArrowheads="1"/>
          </p:cNvSpPr>
          <p:nvPr>
            <p:ph type="body" idx="1"/>
          </p:nvPr>
        </p:nvSpPr>
        <p:spPr bwMode="auto">
          <a:xfrm>
            <a:off x="896938" y="4337050"/>
            <a:ext cx="5051425"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074" tIns="49538" rIns="99074" bIns="49538" numCol="1" anchor="t" anchorCtr="0" compatLnSpc="1">
            <a:prstTxWarp prst="textNoShape">
              <a:avLst/>
            </a:prstTxWarp>
          </a:bodyPr>
          <a:lstStyle/>
          <a:p>
            <a:pPr defTabSz="1165225"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in number of participants</a:t>
            </a:r>
            <a:endParaRPr lang="en-US" dirty="0"/>
          </a:p>
        </p:txBody>
      </p:sp>
      <p:sp>
        <p:nvSpPr>
          <p:cNvPr id="4" name="Slide Number Placeholder 3"/>
          <p:cNvSpPr>
            <a:spLocks noGrp="1"/>
          </p:cNvSpPr>
          <p:nvPr>
            <p:ph type="sldNum" sz="quarter" idx="10"/>
          </p:nvPr>
        </p:nvSpPr>
        <p:spPr/>
        <p:txBody>
          <a:bodyPr/>
          <a:lstStyle/>
          <a:p>
            <a:pPr>
              <a:defRPr/>
            </a:pPr>
            <a:fld id="{6CDB1FEB-F490-4D17-886B-52BCBBE9003D}" type="slidenum">
              <a:rPr lang="en-US" smtClean="0"/>
              <a:pPr>
                <a:defRPr/>
              </a:pPr>
              <a:t>37</a:t>
            </a:fld>
            <a:endParaRPr lang="en-US" dirty="0"/>
          </a:p>
        </p:txBody>
      </p:sp>
    </p:spTree>
    <p:extLst>
      <p:ext uri="{BB962C8B-B14F-4D97-AF65-F5344CB8AC3E}">
        <p14:creationId xmlns:p14="http://schemas.microsoft.com/office/powerpoint/2010/main" val="198336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DB1FEB-F490-4D17-886B-52BCBBE9003D}" type="slidenum">
              <a:rPr lang="en-US" smtClean="0"/>
              <a:pPr>
                <a:defRPr/>
              </a:pPr>
              <a:t>40</a:t>
            </a:fld>
            <a:endParaRPr lang="en-US" dirty="0"/>
          </a:p>
        </p:txBody>
      </p:sp>
    </p:spTree>
    <p:extLst>
      <p:ext uri="{BB962C8B-B14F-4D97-AF65-F5344CB8AC3E}">
        <p14:creationId xmlns:p14="http://schemas.microsoft.com/office/powerpoint/2010/main" val="204204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New Mexico Health Care Takes on Diabetes. New Mexico Diabetes Indicators Baseline and Remeasurement Report 2001-2008</a:t>
            </a:r>
          </a:p>
          <a:p>
            <a:r>
              <a:rPr lang="en-US" smtClean="0"/>
              <a:t>http://nmtod.com/pdfs/hedis.pdf</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0E6A77E3-2C03-46CE-A655-553B307C59CA}" type="slidenum">
              <a:rPr lang="en-US" smtClean="0">
                <a:solidFill>
                  <a:prstClr val="black"/>
                </a:solidFill>
                <a:latin typeface="Times New Roman" pitchFamily="18" charset="0"/>
              </a:rPr>
              <a:pPr eaLnBrk="1" hangingPunct="1"/>
              <a:t>42</a:t>
            </a:fld>
            <a:endParaRPr lang="en-US" smtClean="0">
              <a:solidFill>
                <a:prstClr val="black"/>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DB1FEB-F490-4D17-886B-52BCBBE9003D}" type="slidenum">
              <a:rPr lang="en-US" smtClean="0"/>
              <a:pPr>
                <a:defRPr/>
              </a:pPr>
              <a:t>43</a:t>
            </a:fld>
            <a:endParaRPr lang="en-US" dirty="0"/>
          </a:p>
        </p:txBody>
      </p:sp>
    </p:spTree>
    <p:extLst>
      <p:ext uri="{BB962C8B-B14F-4D97-AF65-F5344CB8AC3E}">
        <p14:creationId xmlns:p14="http://schemas.microsoft.com/office/powerpoint/2010/main" val="120441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one</a:t>
            </a:r>
            <a:r>
              <a:rPr lang="en-US" baseline="0" dirty="0" smtClean="0"/>
              <a:t> of our current challenges to meet this need? Diabetic retinopathy screening process.  Currently, in order to get examined for diabetic retinopathy, you have to go to an eye doctor.  Well, a lot of you are from some far out areas and the closest eye doctor is a few hours away.  Well this our retinal screening solution…  To identify if Diabetic Retinopathy is present, we first acquire retinal images.  The patient sits in front of a retinal imaging camera and several pictures are taken.  The images are then uploaded to the internet, via complete HIPAA compliant and FDA cleared internet database, to our optometrists in Albuquerque to grade.  The optometrists grades the images and the results are sent back to the clinic for review with the patient.</a:t>
            </a:r>
            <a:endParaRPr lang="en-US" dirty="0"/>
          </a:p>
        </p:txBody>
      </p:sp>
      <p:sp>
        <p:nvSpPr>
          <p:cNvPr id="4" name="Slide Number Placeholder 3"/>
          <p:cNvSpPr>
            <a:spLocks noGrp="1"/>
          </p:cNvSpPr>
          <p:nvPr>
            <p:ph type="sldNum" sz="quarter" idx="10"/>
          </p:nvPr>
        </p:nvSpPr>
        <p:spPr/>
        <p:txBody>
          <a:bodyPr/>
          <a:lstStyle/>
          <a:p>
            <a:fld id="{9FA90A46-E81D-493A-90D5-CC7514F62DDA}" type="slidenum">
              <a:rPr lang="en-US" smtClean="0"/>
              <a:t>44</a:t>
            </a:fld>
            <a:endParaRPr lang="en-US"/>
          </a:p>
        </p:txBody>
      </p:sp>
    </p:spTree>
    <p:extLst>
      <p:ext uri="{BB962C8B-B14F-4D97-AF65-F5344CB8AC3E}">
        <p14:creationId xmlns:p14="http://schemas.microsoft.com/office/powerpoint/2010/main" val="35755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Microanuerysms</a:t>
            </a:r>
            <a:r>
              <a:rPr lang="en-US" dirty="0" smtClean="0"/>
              <a:t> are where the capillary wall bulges out</a:t>
            </a:r>
          </a:p>
          <a:p>
            <a:r>
              <a:rPr lang="en-US" dirty="0" err="1" smtClean="0"/>
              <a:t>Hemomorrhages</a:t>
            </a:r>
            <a:r>
              <a:rPr lang="en-US" baseline="0" dirty="0" smtClean="0"/>
              <a:t> are where the capillaries leak blood</a:t>
            </a:r>
          </a:p>
          <a:p>
            <a:r>
              <a:rPr lang="en-US" baseline="0" dirty="0" smtClean="0"/>
              <a:t>Cotton wool spots are areas where the nerves are damaged</a:t>
            </a:r>
            <a:endParaRPr lang="en-US" dirty="0"/>
          </a:p>
        </p:txBody>
      </p:sp>
      <p:sp>
        <p:nvSpPr>
          <p:cNvPr id="4" name="Slide Number Placeholder 3"/>
          <p:cNvSpPr>
            <a:spLocks noGrp="1"/>
          </p:cNvSpPr>
          <p:nvPr>
            <p:ph type="sldNum" sz="quarter" idx="10"/>
          </p:nvPr>
        </p:nvSpPr>
        <p:spPr/>
        <p:txBody>
          <a:bodyPr/>
          <a:lstStyle/>
          <a:p>
            <a:fld id="{DF7D0E62-5756-4C99-95E7-93778C4438BD}" type="slidenum">
              <a:rPr lang="en-US" smtClean="0"/>
              <a:t>45</a:t>
            </a:fld>
            <a:endParaRPr lang="en-US"/>
          </a:p>
        </p:txBody>
      </p:sp>
    </p:spTree>
    <p:extLst>
      <p:ext uri="{BB962C8B-B14F-4D97-AF65-F5344CB8AC3E}">
        <p14:creationId xmlns:p14="http://schemas.microsoft.com/office/powerpoint/2010/main" val="428904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DB1FEB-F490-4D17-886B-52BCBBE9003D}" type="slidenum">
              <a:rPr lang="en-US" smtClean="0"/>
              <a:pPr>
                <a:defRPr/>
              </a:pPr>
              <a:t>46</a:t>
            </a:fld>
            <a:endParaRPr lang="en-US" dirty="0"/>
          </a:p>
        </p:txBody>
      </p:sp>
    </p:spTree>
    <p:extLst>
      <p:ext uri="{BB962C8B-B14F-4D97-AF65-F5344CB8AC3E}">
        <p14:creationId xmlns:p14="http://schemas.microsoft.com/office/powerpoint/2010/main" val="222169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Case presentation template is included in provider packet</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fld id="{1A1A5639-579B-400D-9ACB-0B6C29B266BF}" type="slidenum">
              <a:rPr lang="en-US" smtClean="0"/>
              <a:pPr eaLnBrk="1" hangingPunct="1"/>
              <a:t>48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2E4A6DE7-5C16-4C73-897C-57F38A6D13FC}" type="datetimeFigureOut">
              <a:rPr lang="en-US"/>
              <a:pPr>
                <a:defRPr/>
              </a:pPr>
              <a:t>6/8/2012</a:t>
            </a:fld>
            <a:endParaRPr lang="en-US" dirty="0"/>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dirty="0"/>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42F3C98C-6617-4C39-A20C-25C4486B425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99F24C2-7E70-4E0C-9A41-4B24BC14A43A}" type="datetimeFigureOut">
              <a:rPr lang="en-US"/>
              <a:pPr>
                <a:defRPr/>
              </a:pPr>
              <a:t>6/8/2012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1EF884B-6E35-415D-8679-0200F3F1679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910EBAF-15D7-41C1-87C1-3475F07AAC27}" type="datetimeFigureOut">
              <a:rPr lang="en-US"/>
              <a:pPr>
                <a:defRPr/>
              </a:pPr>
              <a:t>6/8/2012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27B3562-3FCC-4350-8484-A2FE52516CF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5CE0AC0-C0F4-46BB-B78E-F2580231C2A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F485AE52-A120-487D-9297-37540AE20AEA}" type="datetimeFigureOut">
              <a:rPr lang="en-US"/>
              <a:pPr>
                <a:defRPr/>
              </a:pPr>
              <a:t>6/8/2012</a:t>
            </a:fld>
            <a:endParaRPr lang="en-US" dirty="0"/>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3BD018-D0DD-40A8-BF12-8B9F2B42F5B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C2F4D06F-4366-4608-9C95-4000482B7CB7}" type="datetimeFigureOut">
              <a:rPr lang="en-US"/>
              <a:pPr>
                <a:defRPr/>
              </a:pPr>
              <a:t>6/8/2012</a:t>
            </a:fld>
            <a:endParaRPr lang="en-US" dirty="0"/>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dirty="0"/>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56C434B8-C6C7-4A83-BF2C-9ED17ECAFE0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A787717-76D0-4E9A-9478-B89E51C9E506}" type="datetimeFigureOut">
              <a:rPr lang="en-US"/>
              <a:pPr>
                <a:defRPr/>
              </a:pPr>
              <a:t>6/8/2012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8496B75-5A6F-4CF9-B4C4-1612015B5F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894B7E80-9E51-45E0-8A85-0601E4355B2F}" type="datetimeFigureOut">
              <a:rPr lang="en-US"/>
              <a:pPr>
                <a:defRPr/>
              </a:pPr>
              <a:t>6/8/2012</a:t>
            </a:fld>
            <a:endParaRPr lang="en-US" dirty="0"/>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dirty="0"/>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F3895100-E5D9-4370-A607-3A963F05ECA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45A0247-B52E-430A-9DD6-67DFFB6262EE}" type="datetimeFigureOut">
              <a:rPr lang="en-US"/>
              <a:pPr>
                <a:defRPr/>
              </a:pPr>
              <a:t>6/8/2012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AA3DCA18-5B09-4729-A8DE-AAA2D424124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456F4BF-2011-40DA-969E-130D24398754}" type="datetimeFigureOut">
              <a:rPr lang="en-US"/>
              <a:pPr>
                <a:defRPr/>
              </a:pPr>
              <a:t>6/8/2012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8D25E962-BD90-4E95-80A8-4C7FC8F4CE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CBD2A47B-E3CB-4121-95CD-BB249CDB6405}" type="datetimeFigureOut">
              <a:rPr lang="en-US"/>
              <a:pPr>
                <a:defRPr/>
              </a:pPr>
              <a:t>6/8/2012</a:t>
            </a:fld>
            <a:endParaRPr lang="en-US" dirty="0"/>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dirty="0"/>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5D86A846-12AC-417B-A5C1-DEB968DB262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9A2B5425-8AFF-4272-8431-8340DEC85D37}" type="datetimeFigureOut">
              <a:rPr lang="en-US"/>
              <a:pPr>
                <a:defRPr/>
              </a:pPr>
              <a:t>6/8/2012</a:t>
            </a:fld>
            <a:endParaRPr lang="en-US" dirty="0"/>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dirty="0"/>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48FB64C6-58F4-4C68-B811-C4C58619B0F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17608B11-54E6-4F05-934F-412B776FD3EB}" type="datetimeFigureOut">
              <a:rPr lang="en-US"/>
              <a:pPr>
                <a:defRPr/>
              </a:pPr>
              <a:t>6/8/2012</a:t>
            </a:fld>
            <a:endParaRPr lang="en-US" dirty="0"/>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dirty="0"/>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F16DE7D6-2804-4838-9A6E-6502D7A6BB7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1" r:id="rId4"/>
    <p:sldLayoutId id="2147483729" r:id="rId5"/>
    <p:sldLayoutId id="2147483722" r:id="rId6"/>
    <p:sldLayoutId id="2147483723" r:id="rId7"/>
    <p:sldLayoutId id="2147483730" r:id="rId8"/>
    <p:sldLayoutId id="2147483731" r:id="rId9"/>
    <p:sldLayoutId id="2147483724" r:id="rId10"/>
    <p:sldLayoutId id="2147483725" r:id="rId11"/>
    <p:sldLayoutId id="2147483732" r:id="rId12"/>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965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965C"/>
          </a:solidFill>
          <a:latin typeface="Century Gothic" pitchFamily="34" charset="0"/>
        </a:defRPr>
      </a:lvl2pPr>
      <a:lvl3pPr marL="484188" algn="l" rtl="0" eaLnBrk="0" fontAlgn="base" hangingPunct="0">
        <a:spcBef>
          <a:spcPct val="0"/>
        </a:spcBef>
        <a:spcAft>
          <a:spcPct val="0"/>
        </a:spcAft>
        <a:defRPr sz="4200">
          <a:solidFill>
            <a:srgbClr val="FF965C"/>
          </a:solidFill>
          <a:latin typeface="Century Gothic" pitchFamily="34" charset="0"/>
        </a:defRPr>
      </a:lvl3pPr>
      <a:lvl4pPr marL="484188" algn="l" rtl="0" eaLnBrk="0" fontAlgn="base" hangingPunct="0">
        <a:spcBef>
          <a:spcPct val="0"/>
        </a:spcBef>
        <a:spcAft>
          <a:spcPct val="0"/>
        </a:spcAft>
        <a:defRPr sz="4200">
          <a:solidFill>
            <a:srgbClr val="FF965C"/>
          </a:solidFill>
          <a:latin typeface="Century Gothic" pitchFamily="34" charset="0"/>
        </a:defRPr>
      </a:lvl4pPr>
      <a:lvl5pPr marL="484188" algn="l" rtl="0" eaLnBrk="0" fontAlgn="base" hangingPunct="0">
        <a:spcBef>
          <a:spcPct val="0"/>
        </a:spcBef>
        <a:spcAft>
          <a:spcPct val="0"/>
        </a:spcAft>
        <a:defRPr sz="4200">
          <a:solidFill>
            <a:srgbClr val="FF965C"/>
          </a:solidFill>
          <a:latin typeface="Century Gothic" pitchFamily="34" charset="0"/>
        </a:defRPr>
      </a:lvl5pPr>
      <a:lvl6pPr marL="941388" algn="l" rtl="0" fontAlgn="base">
        <a:spcBef>
          <a:spcPct val="0"/>
        </a:spcBef>
        <a:spcAft>
          <a:spcPct val="0"/>
        </a:spcAft>
        <a:defRPr sz="4200">
          <a:solidFill>
            <a:srgbClr val="FF965C"/>
          </a:solidFill>
          <a:latin typeface="Century Gothic" pitchFamily="34" charset="0"/>
        </a:defRPr>
      </a:lvl6pPr>
      <a:lvl7pPr marL="1398588" algn="l" rtl="0" fontAlgn="base">
        <a:spcBef>
          <a:spcPct val="0"/>
        </a:spcBef>
        <a:spcAft>
          <a:spcPct val="0"/>
        </a:spcAft>
        <a:defRPr sz="4200">
          <a:solidFill>
            <a:srgbClr val="FF965C"/>
          </a:solidFill>
          <a:latin typeface="Century Gothic" pitchFamily="34" charset="0"/>
        </a:defRPr>
      </a:lvl7pPr>
      <a:lvl8pPr marL="1855788" algn="l" rtl="0" fontAlgn="base">
        <a:spcBef>
          <a:spcPct val="0"/>
        </a:spcBef>
        <a:spcAft>
          <a:spcPct val="0"/>
        </a:spcAft>
        <a:defRPr sz="4200">
          <a:solidFill>
            <a:srgbClr val="FF965C"/>
          </a:solidFill>
          <a:latin typeface="Century Gothic" pitchFamily="34" charset="0"/>
        </a:defRPr>
      </a:lvl8pPr>
      <a:lvl9pPr marL="2312988" algn="l" rtl="0" fontAlgn="base">
        <a:spcBef>
          <a:spcPct val="0"/>
        </a:spcBef>
        <a:spcAft>
          <a:spcPct val="0"/>
        </a:spcAft>
        <a:defRPr sz="4200">
          <a:solidFill>
            <a:srgbClr val="FF965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EAF90"/>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EHarding@salud.unm.edu" TargetMode="External"/><Relationship Id="rId5" Type="http://schemas.openxmlformats.org/officeDocument/2006/relationships/hyperlink" Target="mailto:KColleran@salud.unm.edu"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42" name="Picture 26" descr="background-01.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13" name="Title 1"/>
          <p:cNvSpPr>
            <a:spLocks noGrp="1"/>
          </p:cNvSpPr>
          <p:nvPr>
            <p:ph type="ctrTitle"/>
          </p:nvPr>
        </p:nvSpPr>
        <p:spPr>
          <a:xfrm>
            <a:off x="457200" y="3733800"/>
            <a:ext cx="7912100" cy="1295400"/>
          </a:xfrm>
        </p:spPr>
        <p:txBody>
          <a:bodyPr anchor="t">
            <a:noAutofit/>
          </a:bodyPr>
          <a:lstStyle/>
          <a:p>
            <a:pPr marL="0" eaLnBrk="1" hangingPunct="1">
              <a:defRPr/>
            </a:pPr>
            <a:r>
              <a:rPr lang="en-US" sz="5400" b="1" dirty="0" smtClean="0">
                <a:ln>
                  <a:noFill/>
                </a:ln>
                <a:solidFill>
                  <a:schemeClr val="bg1"/>
                </a:solidFill>
                <a:effectLst/>
                <a:ea typeface="+mn-ea"/>
                <a:cs typeface="Arial" charset="0"/>
              </a:rPr>
              <a:t>Project E</a:t>
            </a:r>
            <a:r>
              <a:rPr lang="en-US" sz="5400" b="1" dirty="0" smtClean="0">
                <a:ln>
                  <a:noFill/>
                </a:ln>
                <a:solidFill>
                  <a:srgbClr val="903C3C"/>
                </a:solidFill>
                <a:effectLst/>
                <a:ea typeface="+mn-ea"/>
                <a:cs typeface="Arial" charset="0"/>
              </a:rPr>
              <a:t>C</a:t>
            </a:r>
            <a:r>
              <a:rPr lang="en-US" sz="5400" b="1" dirty="0" smtClean="0">
                <a:ln>
                  <a:noFill/>
                </a:ln>
                <a:solidFill>
                  <a:schemeClr val="bg1"/>
                </a:solidFill>
                <a:effectLst/>
                <a:ea typeface="+mn-ea"/>
                <a:cs typeface="Arial" charset="0"/>
              </a:rPr>
              <a:t>HO</a:t>
            </a:r>
            <a:r>
              <a:rPr lang="en-US" sz="3200" b="1" baseline="100000" dirty="0" smtClean="0">
                <a:ln>
                  <a:noFill/>
                </a:ln>
                <a:solidFill>
                  <a:schemeClr val="bg1"/>
                </a:solidFill>
                <a:effectLst/>
                <a:ea typeface="+mn-ea"/>
                <a:cs typeface="Arial" charset="0"/>
              </a:rPr>
              <a:t>TM</a:t>
            </a:r>
            <a:r>
              <a:rPr lang="en-US" sz="5400" b="1" dirty="0" smtClean="0">
                <a:ln>
                  <a:noFill/>
                </a:ln>
                <a:solidFill>
                  <a:schemeClr val="bg1"/>
                </a:solidFill>
                <a:effectLst/>
                <a:ea typeface="+mn-ea"/>
                <a:cs typeface="Arial" charset="0"/>
              </a:rPr>
              <a:t> and our CHW/CHR Initiatives</a:t>
            </a:r>
            <a:endParaRPr lang="en-US" sz="5400" b="1" dirty="0">
              <a:ln>
                <a:noFill/>
              </a:ln>
              <a:solidFill>
                <a:schemeClr val="bg1"/>
              </a:solidFill>
              <a:effectLst/>
            </a:endParaRPr>
          </a:p>
        </p:txBody>
      </p:sp>
      <p:sp>
        <p:nvSpPr>
          <p:cNvPr id="10244" name="Subtitle 2"/>
          <p:cNvSpPr>
            <a:spLocks noGrp="1"/>
          </p:cNvSpPr>
          <p:nvPr>
            <p:ph type="subTitle" idx="1"/>
          </p:nvPr>
        </p:nvSpPr>
        <p:spPr>
          <a:xfrm>
            <a:off x="596900" y="1752600"/>
            <a:ext cx="7772400" cy="2286000"/>
          </a:xfrm>
        </p:spPr>
        <p:txBody>
          <a:bodyPr/>
          <a:lstStyle/>
          <a:p>
            <a:pPr marR="0" eaLnBrk="1" hangingPunct="1">
              <a:spcBef>
                <a:spcPct val="0"/>
              </a:spcBef>
            </a:pPr>
            <a:r>
              <a:rPr lang="en-US" sz="2800" b="1" dirty="0" smtClean="0">
                <a:ln>
                  <a:noFill/>
                </a:ln>
                <a:solidFill>
                  <a:schemeClr val="bg1"/>
                </a:solidFill>
              </a:rPr>
              <a:t>Dr. Kathleen Colleran, MD</a:t>
            </a:r>
          </a:p>
          <a:p>
            <a:pPr marR="0" eaLnBrk="1" hangingPunct="1">
              <a:spcBef>
                <a:spcPct val="0"/>
              </a:spcBef>
            </a:pPr>
            <a:r>
              <a:rPr lang="en-US" sz="2000" dirty="0" smtClean="0">
                <a:ln>
                  <a:noFill/>
                </a:ln>
                <a:solidFill>
                  <a:schemeClr val="bg1"/>
                </a:solidFill>
              </a:rPr>
              <a:t>Director, Diabetes and </a:t>
            </a:r>
            <a:br>
              <a:rPr lang="en-US" sz="2000" dirty="0" smtClean="0">
                <a:ln>
                  <a:noFill/>
                </a:ln>
                <a:solidFill>
                  <a:schemeClr val="bg1"/>
                </a:solidFill>
              </a:rPr>
            </a:br>
            <a:r>
              <a:rPr lang="en-US" sz="2000" dirty="0" smtClean="0">
                <a:ln>
                  <a:noFill/>
                </a:ln>
                <a:solidFill>
                  <a:schemeClr val="bg1"/>
                </a:solidFill>
              </a:rPr>
              <a:t>Cardiovascular Risk Reduction ECHO Programs</a:t>
            </a:r>
          </a:p>
          <a:p>
            <a:pPr marR="0" eaLnBrk="1" hangingPunct="1">
              <a:spcBef>
                <a:spcPct val="0"/>
              </a:spcBef>
            </a:pPr>
            <a:r>
              <a:rPr lang="en-US" sz="2000" dirty="0" smtClean="0">
                <a:ln>
                  <a:noFill/>
                </a:ln>
                <a:solidFill>
                  <a:schemeClr val="bg1"/>
                </a:solidFill>
              </a:rPr>
              <a:t>UNM Health Sciences Center</a:t>
            </a:r>
          </a:p>
        </p:txBody>
      </p:sp>
      <p:pic>
        <p:nvPicPr>
          <p:cNvPr id="10245" name="Picture 20" descr="Internal Medicine.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248400" y="5638800"/>
            <a:ext cx="2120900" cy="990600"/>
          </a:xfrm>
          <a:prstGeom prst="rect">
            <a:avLst/>
          </a:prstGeom>
          <a:noFill/>
          <a:ln w="9525">
            <a:noFill/>
            <a:miter lim="800000"/>
            <a:headEnd/>
            <a:tailEnd/>
          </a:ln>
        </p:spPr>
      </p:pic>
      <p:sp>
        <p:nvSpPr>
          <p:cNvPr id="17" name="TextBox 16"/>
          <p:cNvSpPr txBox="1"/>
          <p:nvPr/>
        </p:nvSpPr>
        <p:spPr bwMode="auto">
          <a:xfrm>
            <a:off x="228600" y="457200"/>
            <a:ext cx="5181600" cy="276225"/>
          </a:xfrm>
          <a:prstGeom prst="rect">
            <a:avLst/>
          </a:prstGeom>
          <a:noFill/>
        </p:spPr>
        <p:txBody>
          <a:bodyPr>
            <a:spAutoFit/>
          </a:bodyPr>
          <a:lstStyle/>
          <a:p>
            <a:pPr fontAlgn="auto">
              <a:spcBef>
                <a:spcPts val="0"/>
              </a:spcBef>
              <a:spcAft>
                <a:spcPts val="0"/>
              </a:spcAft>
              <a:defRPr/>
            </a:pPr>
            <a:r>
              <a:rPr lang="en-US" sz="1200" b="1" dirty="0">
                <a:latin typeface="+mj-lt"/>
                <a:cs typeface="+mn-cs"/>
              </a:rPr>
              <a:t>EXTENSION FOR COMMUNITY HEALTHCARE OUTCOMES</a:t>
            </a:r>
          </a:p>
        </p:txBody>
      </p:sp>
      <p:sp>
        <p:nvSpPr>
          <p:cNvPr id="18" name="TextBox 17"/>
          <p:cNvSpPr txBox="1"/>
          <p:nvPr/>
        </p:nvSpPr>
        <p:spPr bwMode="auto">
          <a:xfrm>
            <a:off x="0" y="6581775"/>
            <a:ext cx="5181600" cy="276225"/>
          </a:xfrm>
          <a:prstGeom prst="rect">
            <a:avLst/>
          </a:prstGeom>
          <a:noFill/>
        </p:spPr>
        <p:txBody>
          <a:bodyPr>
            <a:spAutoFit/>
          </a:bodyPr>
          <a:lstStyle/>
          <a:p>
            <a:pPr>
              <a:defRPr/>
            </a:pPr>
            <a:r>
              <a:rPr lang="en-US" sz="1200" b="1" dirty="0">
                <a:latin typeface="+mj-lt"/>
              </a:rPr>
              <a:t>WORKING TO BRING SPECIALTY HEALTHCARE TO ALL PEOPLE</a:t>
            </a:r>
          </a:p>
        </p:txBody>
      </p:sp>
      <p:pic>
        <p:nvPicPr>
          <p:cNvPr id="10248" name="Picture 20" descr="ECHO logo.jpg"/>
          <p:cNvPicPr>
            <a:picLocks noChangeAspect="1"/>
          </p:cNvPicPr>
          <p:nvPr/>
        </p:nvPicPr>
        <p:blipFill>
          <a:blip r:embed="rId4" cstate="print"/>
          <a:srcRect/>
          <a:stretch>
            <a:fillRect/>
          </a:stretch>
        </p:blipFill>
        <p:spPr bwMode="auto">
          <a:xfrm>
            <a:off x="304800" y="838200"/>
            <a:ext cx="1371600" cy="67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924050" y="2108200"/>
            <a:ext cx="5432425" cy="3111500"/>
          </a:xfrm>
          <a:prstGeom prst="rect">
            <a:avLst/>
          </a:prstGeom>
          <a:gradFill rotWithShape="0">
            <a:gsLst>
              <a:gs pos="0">
                <a:srgbClr val="010617"/>
              </a:gs>
              <a:gs pos="100000">
                <a:srgbClr val="063DE8"/>
              </a:gs>
            </a:gsLst>
            <a:lin ang="5400000" scaled="1"/>
          </a:gradFill>
          <a:ln w="25400">
            <a:solidFill>
              <a:srgbClr val="A2FFA3"/>
            </a:solidFill>
            <a:miter lim="800000"/>
            <a:headEnd/>
            <a:tailEnd/>
          </a:ln>
        </p:spPr>
        <p:txBody>
          <a:bodyPr wrap="none" anchor="ctr"/>
          <a:lstStyle/>
          <a:p>
            <a:endParaRPr lang="en-US">
              <a:latin typeface="Times New Roman" pitchFamily="18" charset="0"/>
            </a:endParaRPr>
          </a:p>
        </p:txBody>
      </p:sp>
      <p:grpSp>
        <p:nvGrpSpPr>
          <p:cNvPr id="15363" name="Group 3"/>
          <p:cNvGrpSpPr>
            <a:grpSpLocks/>
          </p:cNvGrpSpPr>
          <p:nvPr/>
        </p:nvGrpSpPr>
        <p:grpSpPr bwMode="auto">
          <a:xfrm>
            <a:off x="1941513" y="2108200"/>
            <a:ext cx="5424487" cy="2659063"/>
            <a:chOff x="1223" y="1328"/>
            <a:chExt cx="3417" cy="1675"/>
          </a:xfrm>
        </p:grpSpPr>
        <p:sp>
          <p:nvSpPr>
            <p:cNvPr id="15400" name="Line 4"/>
            <p:cNvSpPr>
              <a:spLocks noChangeShapeType="1"/>
            </p:cNvSpPr>
            <p:nvPr/>
          </p:nvSpPr>
          <p:spPr bwMode="auto">
            <a:xfrm>
              <a:off x="1223" y="1328"/>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01" name="Line 5"/>
            <p:cNvSpPr>
              <a:spLocks noChangeShapeType="1"/>
            </p:cNvSpPr>
            <p:nvPr/>
          </p:nvSpPr>
          <p:spPr bwMode="auto">
            <a:xfrm>
              <a:off x="1223" y="1608"/>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02" name="Line 6"/>
            <p:cNvSpPr>
              <a:spLocks noChangeShapeType="1"/>
            </p:cNvSpPr>
            <p:nvPr/>
          </p:nvSpPr>
          <p:spPr bwMode="auto">
            <a:xfrm>
              <a:off x="1223" y="1888"/>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03" name="Line 7"/>
            <p:cNvSpPr>
              <a:spLocks noChangeShapeType="1"/>
            </p:cNvSpPr>
            <p:nvPr/>
          </p:nvSpPr>
          <p:spPr bwMode="auto">
            <a:xfrm>
              <a:off x="1223" y="2169"/>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04" name="Line 8"/>
            <p:cNvSpPr>
              <a:spLocks noChangeShapeType="1"/>
            </p:cNvSpPr>
            <p:nvPr/>
          </p:nvSpPr>
          <p:spPr bwMode="auto">
            <a:xfrm>
              <a:off x="1223" y="2449"/>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05" name="Line 9"/>
            <p:cNvSpPr>
              <a:spLocks noChangeShapeType="1"/>
            </p:cNvSpPr>
            <p:nvPr/>
          </p:nvSpPr>
          <p:spPr bwMode="auto">
            <a:xfrm>
              <a:off x="1223" y="2729"/>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06" name="Line 10"/>
            <p:cNvSpPr>
              <a:spLocks noChangeShapeType="1"/>
            </p:cNvSpPr>
            <p:nvPr/>
          </p:nvSpPr>
          <p:spPr bwMode="auto">
            <a:xfrm>
              <a:off x="1223" y="3003"/>
              <a:ext cx="34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33131" name="Rectangle 11"/>
          <p:cNvSpPr>
            <a:spLocks noChangeArrowheads="1"/>
          </p:cNvSpPr>
          <p:nvPr/>
        </p:nvSpPr>
        <p:spPr bwMode="auto">
          <a:xfrm>
            <a:off x="368300" y="146050"/>
            <a:ext cx="8788400" cy="844550"/>
          </a:xfrm>
          <a:prstGeom prst="rect">
            <a:avLst/>
          </a:prstGeom>
          <a:noFill/>
          <a:ln w="9525">
            <a:noFill/>
            <a:miter lim="800000"/>
            <a:headEnd/>
            <a:tailEnd/>
          </a:ln>
          <a:effectLst/>
        </p:spPr>
        <p:txBody>
          <a:bodyPr lIns="87312" tIns="42862" rIns="87312" bIns="42862" anchor="ctr"/>
          <a:lstStyle/>
          <a:p>
            <a:pPr defTabSz="855663">
              <a:lnSpc>
                <a:spcPct val="90000"/>
              </a:lnSpc>
              <a:defRPr/>
            </a:pPr>
            <a:r>
              <a:rPr lang="en-US" sz="3600" dirty="0">
                <a:solidFill>
                  <a:srgbClr val="0066FF"/>
                </a:solidFill>
              </a:rPr>
              <a:t>Diabetes Mellitus in the US</a:t>
            </a:r>
            <a:r>
              <a:rPr lang="en-US" sz="3300" b="1" dirty="0">
                <a:solidFill>
                  <a:srgbClr val="F9E500"/>
                </a:solidFill>
                <a:effectLst>
                  <a:outerShdw blurRad="38100" dist="38100" dir="2700000" algn="tl">
                    <a:srgbClr val="FFFFFF"/>
                  </a:outerShdw>
                </a:effectLst>
              </a:rPr>
              <a:t/>
            </a:r>
            <a:br>
              <a:rPr lang="en-US" sz="3300" b="1" dirty="0">
                <a:solidFill>
                  <a:srgbClr val="F9E500"/>
                </a:solidFill>
                <a:effectLst>
                  <a:outerShdw blurRad="38100" dist="38100" dir="2700000" algn="tl">
                    <a:srgbClr val="FFFFFF"/>
                  </a:outerShdw>
                </a:effectLst>
              </a:rPr>
            </a:br>
            <a:endParaRPr lang="en-US" sz="3300" b="1" dirty="0">
              <a:solidFill>
                <a:srgbClr val="F9E500"/>
              </a:solidFill>
              <a:effectLst>
                <a:outerShdw blurRad="38100" dist="38100" dir="2700000" algn="tl">
                  <a:srgbClr val="FFFFFF"/>
                </a:outerShdw>
              </a:effectLst>
            </a:endParaRPr>
          </a:p>
        </p:txBody>
      </p:sp>
      <p:pic>
        <p:nvPicPr>
          <p:cNvPr id="15365" name="Picture 12"/>
          <p:cNvPicPr>
            <a:picLocks noChangeArrowheads="1"/>
          </p:cNvPicPr>
          <p:nvPr/>
        </p:nvPicPr>
        <p:blipFill>
          <a:blip r:embed="rId3" cstate="print">
            <a:extLst>
              <a:ext uri="{28A0092B-C50C-407E-A947-70E740481C1C}">
                <a14:useLocalDpi xmlns:a14="http://schemas.microsoft.com/office/drawing/2010/main" val="0"/>
              </a:ext>
            </a:extLst>
          </a:blip>
          <a:srcRect b="43521"/>
          <a:stretch>
            <a:fillRect/>
          </a:stretch>
        </p:blipFill>
        <p:spPr bwMode="auto">
          <a:xfrm>
            <a:off x="338138" y="1143000"/>
            <a:ext cx="880586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3" name="Rectangle 13"/>
          <p:cNvSpPr>
            <a:spLocks noChangeArrowheads="1"/>
          </p:cNvSpPr>
          <p:nvPr/>
        </p:nvSpPr>
        <p:spPr bwMode="auto">
          <a:xfrm rot="16200000">
            <a:off x="-434975" y="3343276"/>
            <a:ext cx="2841625" cy="488950"/>
          </a:xfrm>
          <a:prstGeom prst="rect">
            <a:avLst/>
          </a:prstGeom>
          <a:noFill/>
          <a:ln w="9525">
            <a:noFill/>
            <a:miter lim="800000"/>
            <a:headEnd/>
            <a:tailEnd/>
          </a:ln>
          <a:effectLst/>
        </p:spPr>
        <p:txBody>
          <a:bodyPr lIns="0" tIns="0" rIns="0" bIns="0">
            <a:spAutoFit/>
          </a:bodyPr>
          <a:lstStyle/>
          <a:p>
            <a:pPr algn="ctr" defTabSz="514350">
              <a:defRPr/>
            </a:pPr>
            <a:r>
              <a:rPr lang="en-US" sz="1600" b="1" dirty="0">
                <a:solidFill>
                  <a:srgbClr val="F9E500"/>
                </a:solidFill>
                <a:effectLst>
                  <a:outerShdw blurRad="38100" dist="38100" dir="2700000" algn="tl">
                    <a:srgbClr val="FFFFFF"/>
                  </a:outerShdw>
                </a:effectLst>
              </a:rPr>
              <a:t>Persons With Diagnosed Diabetes (millions)</a:t>
            </a:r>
          </a:p>
        </p:txBody>
      </p:sp>
      <p:sp>
        <p:nvSpPr>
          <p:cNvPr id="133134" name="Rectangle 14"/>
          <p:cNvSpPr>
            <a:spLocks noChangeArrowheads="1"/>
          </p:cNvSpPr>
          <p:nvPr/>
        </p:nvSpPr>
        <p:spPr bwMode="auto">
          <a:xfrm>
            <a:off x="0" y="6343650"/>
            <a:ext cx="9144000" cy="514350"/>
          </a:xfrm>
          <a:prstGeom prst="rect">
            <a:avLst/>
          </a:prstGeom>
          <a:noFill/>
          <a:ln w="9525">
            <a:noFill/>
            <a:miter lim="800000"/>
            <a:headEnd/>
            <a:tailEnd/>
          </a:ln>
          <a:effectLst/>
        </p:spPr>
        <p:txBody>
          <a:bodyPr lIns="90488" tIns="44450" rIns="90488" bIns="44450">
            <a:spAutoFit/>
          </a:bodyPr>
          <a:lstStyle/>
          <a:p>
            <a:pPr algn="r">
              <a:defRPr/>
            </a:pPr>
            <a:r>
              <a:rPr lang="en-US" sz="1400" i="1">
                <a:solidFill>
                  <a:srgbClr val="FFFFFF"/>
                </a:solidFill>
                <a:effectLst>
                  <a:outerShdw blurRad="38100" dist="38100" dir="2700000" algn="tl">
                    <a:srgbClr val="00FFFF"/>
                  </a:outerShdw>
                </a:effectLst>
              </a:rPr>
              <a:t>Diabetes Overview</a:t>
            </a:r>
            <a:r>
              <a:rPr lang="en-US" sz="1400">
                <a:solidFill>
                  <a:srgbClr val="FFFFFF"/>
                </a:solidFill>
                <a:effectLst>
                  <a:outerShdw blurRad="38100" dist="38100" dir="2700000" algn="tl">
                    <a:srgbClr val="00FFFF"/>
                  </a:outerShdw>
                </a:effectLst>
              </a:rPr>
              <a:t>. October 1995 (updated 1996). NIDDK publication NIH 96-1468.</a:t>
            </a:r>
            <a:br>
              <a:rPr lang="en-US" sz="1400">
                <a:solidFill>
                  <a:srgbClr val="FFFFFF"/>
                </a:solidFill>
                <a:effectLst>
                  <a:outerShdw blurRad="38100" dist="38100" dir="2700000" algn="tl">
                    <a:srgbClr val="00FFFF"/>
                  </a:outerShdw>
                </a:effectLst>
              </a:rPr>
            </a:br>
            <a:r>
              <a:rPr lang="en-US" sz="1400">
                <a:solidFill>
                  <a:srgbClr val="FFFFFF"/>
                </a:solidFill>
                <a:effectLst>
                  <a:outerShdw blurRad="38100" dist="38100" dir="2700000" algn="tl">
                    <a:srgbClr val="00FFFF"/>
                  </a:outerShdw>
                </a:effectLst>
              </a:rPr>
              <a:t>Kenny SJ et al. In: </a:t>
            </a:r>
            <a:r>
              <a:rPr lang="en-US" sz="1400" i="1">
                <a:solidFill>
                  <a:srgbClr val="FFFFFF"/>
                </a:solidFill>
                <a:effectLst>
                  <a:outerShdw blurRad="38100" dist="38100" dir="2700000" algn="tl">
                    <a:srgbClr val="00FFFF"/>
                  </a:outerShdw>
                </a:effectLst>
              </a:rPr>
              <a:t>Diabetes in America</a:t>
            </a:r>
            <a:r>
              <a:rPr lang="en-US" sz="1400">
                <a:solidFill>
                  <a:srgbClr val="FFFFFF"/>
                </a:solidFill>
                <a:effectLst>
                  <a:outerShdw blurRad="38100" dist="38100" dir="2700000" algn="tl">
                    <a:srgbClr val="00FFFF"/>
                  </a:outerShdw>
                </a:effectLst>
              </a:rPr>
              <a:t>. 2nd ed. 1995:47-67.</a:t>
            </a:r>
          </a:p>
        </p:txBody>
      </p:sp>
      <p:sp>
        <p:nvSpPr>
          <p:cNvPr id="133135" name="Rectangle 15"/>
          <p:cNvSpPr>
            <a:spLocks noChangeArrowheads="1"/>
          </p:cNvSpPr>
          <p:nvPr/>
        </p:nvSpPr>
        <p:spPr bwMode="auto">
          <a:xfrm>
            <a:off x="2184400" y="5575300"/>
            <a:ext cx="4897438" cy="244475"/>
          </a:xfrm>
          <a:prstGeom prst="rect">
            <a:avLst/>
          </a:prstGeom>
          <a:noFill/>
          <a:ln w="9525">
            <a:noFill/>
            <a:miter lim="800000"/>
            <a:headEnd/>
            <a:tailEnd/>
          </a:ln>
          <a:effectLst/>
        </p:spPr>
        <p:txBody>
          <a:bodyPr lIns="0" tIns="0" rIns="0" bIns="0">
            <a:spAutoFit/>
          </a:bodyPr>
          <a:lstStyle/>
          <a:p>
            <a:pPr algn="ctr" defTabSz="514350">
              <a:defRPr/>
            </a:pPr>
            <a:r>
              <a:rPr lang="en-US" sz="1600" b="1">
                <a:solidFill>
                  <a:srgbClr val="F9E500"/>
                </a:solidFill>
                <a:effectLst>
                  <a:outerShdw blurRad="38100" dist="38100" dir="2700000" algn="tl">
                    <a:srgbClr val="FFFFFF"/>
                  </a:outerShdw>
                </a:effectLst>
              </a:rPr>
              <a:t>Year</a:t>
            </a:r>
          </a:p>
        </p:txBody>
      </p:sp>
      <p:grpSp>
        <p:nvGrpSpPr>
          <p:cNvPr id="15369" name="Group 16"/>
          <p:cNvGrpSpPr>
            <a:grpSpLocks/>
          </p:cNvGrpSpPr>
          <p:nvPr/>
        </p:nvGrpSpPr>
        <p:grpSpPr bwMode="auto">
          <a:xfrm>
            <a:off x="1565275" y="1527175"/>
            <a:ext cx="225425" cy="3798888"/>
            <a:chOff x="986" y="962"/>
            <a:chExt cx="142" cy="2393"/>
          </a:xfrm>
        </p:grpSpPr>
        <p:sp>
          <p:nvSpPr>
            <p:cNvPr id="133137" name="Rectangle 17"/>
            <p:cNvSpPr>
              <a:spLocks noChangeArrowheads="1"/>
            </p:cNvSpPr>
            <p:nvPr/>
          </p:nvSpPr>
          <p:spPr bwMode="auto">
            <a:xfrm>
              <a:off x="986" y="962"/>
              <a:ext cx="142"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16</a:t>
              </a:r>
            </a:p>
          </p:txBody>
        </p:sp>
        <p:sp>
          <p:nvSpPr>
            <p:cNvPr id="133138" name="Rectangle 18"/>
            <p:cNvSpPr>
              <a:spLocks noChangeArrowheads="1"/>
            </p:cNvSpPr>
            <p:nvPr/>
          </p:nvSpPr>
          <p:spPr bwMode="auto">
            <a:xfrm>
              <a:off x="986" y="1242"/>
              <a:ext cx="142"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14</a:t>
              </a:r>
            </a:p>
          </p:txBody>
        </p:sp>
        <p:sp>
          <p:nvSpPr>
            <p:cNvPr id="133139" name="Rectangle 19"/>
            <p:cNvSpPr>
              <a:spLocks noChangeArrowheads="1"/>
            </p:cNvSpPr>
            <p:nvPr/>
          </p:nvSpPr>
          <p:spPr bwMode="auto">
            <a:xfrm>
              <a:off x="986" y="1520"/>
              <a:ext cx="142"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12</a:t>
              </a:r>
            </a:p>
          </p:txBody>
        </p:sp>
        <p:sp>
          <p:nvSpPr>
            <p:cNvPr id="133140" name="Rectangle 20"/>
            <p:cNvSpPr>
              <a:spLocks noChangeArrowheads="1"/>
            </p:cNvSpPr>
            <p:nvPr/>
          </p:nvSpPr>
          <p:spPr bwMode="auto">
            <a:xfrm>
              <a:off x="986" y="1807"/>
              <a:ext cx="142"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10</a:t>
              </a:r>
            </a:p>
          </p:txBody>
        </p:sp>
        <p:sp>
          <p:nvSpPr>
            <p:cNvPr id="133141" name="Rectangle 21"/>
            <p:cNvSpPr>
              <a:spLocks noChangeArrowheads="1"/>
            </p:cNvSpPr>
            <p:nvPr/>
          </p:nvSpPr>
          <p:spPr bwMode="auto">
            <a:xfrm>
              <a:off x="1057" y="2085"/>
              <a:ext cx="71"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8</a:t>
              </a:r>
            </a:p>
          </p:txBody>
        </p:sp>
        <p:sp>
          <p:nvSpPr>
            <p:cNvPr id="133142" name="Rectangle 22"/>
            <p:cNvSpPr>
              <a:spLocks noChangeArrowheads="1"/>
            </p:cNvSpPr>
            <p:nvPr/>
          </p:nvSpPr>
          <p:spPr bwMode="auto">
            <a:xfrm>
              <a:off x="1057" y="2363"/>
              <a:ext cx="71"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6</a:t>
              </a:r>
            </a:p>
          </p:txBody>
        </p:sp>
        <p:sp>
          <p:nvSpPr>
            <p:cNvPr id="133143" name="Rectangle 23"/>
            <p:cNvSpPr>
              <a:spLocks noChangeArrowheads="1"/>
            </p:cNvSpPr>
            <p:nvPr/>
          </p:nvSpPr>
          <p:spPr bwMode="auto">
            <a:xfrm>
              <a:off x="1057" y="2644"/>
              <a:ext cx="71"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4</a:t>
              </a:r>
            </a:p>
          </p:txBody>
        </p:sp>
        <p:sp>
          <p:nvSpPr>
            <p:cNvPr id="133144" name="Rectangle 24"/>
            <p:cNvSpPr>
              <a:spLocks noChangeArrowheads="1"/>
            </p:cNvSpPr>
            <p:nvPr/>
          </p:nvSpPr>
          <p:spPr bwMode="auto">
            <a:xfrm>
              <a:off x="1057" y="3201"/>
              <a:ext cx="71"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0</a:t>
              </a:r>
            </a:p>
          </p:txBody>
        </p:sp>
        <p:sp>
          <p:nvSpPr>
            <p:cNvPr id="133145" name="Rectangle 25"/>
            <p:cNvSpPr>
              <a:spLocks noChangeArrowheads="1"/>
            </p:cNvSpPr>
            <p:nvPr/>
          </p:nvSpPr>
          <p:spPr bwMode="auto">
            <a:xfrm>
              <a:off x="1057" y="2923"/>
              <a:ext cx="71" cy="154"/>
            </a:xfrm>
            <a:prstGeom prst="rect">
              <a:avLst/>
            </a:prstGeom>
            <a:noFill/>
            <a:ln w="9525">
              <a:noFill/>
              <a:miter lim="800000"/>
              <a:headEnd/>
              <a:tailEnd/>
            </a:ln>
            <a:effectLst/>
          </p:spPr>
          <p:txBody>
            <a:bodyPr wrap="none" lIns="0" tIns="0" rIns="0" bIns="0">
              <a:spAutoFit/>
            </a:bodyPr>
            <a:lstStyle/>
            <a:p>
              <a:pPr algn="r" defTabSz="514350">
                <a:defRPr/>
              </a:pPr>
              <a:r>
                <a:rPr lang="en-US" sz="1600">
                  <a:solidFill>
                    <a:srgbClr val="FFFFFF"/>
                  </a:solidFill>
                  <a:effectLst>
                    <a:outerShdw blurRad="38100" dist="38100" dir="2700000" algn="tl">
                      <a:srgbClr val="00FFFF"/>
                    </a:outerShdw>
                  </a:effectLst>
                </a:rPr>
                <a:t>2</a:t>
              </a:r>
            </a:p>
          </p:txBody>
        </p:sp>
      </p:grpSp>
      <p:sp>
        <p:nvSpPr>
          <p:cNvPr id="133146" name="Rectangle 26"/>
          <p:cNvSpPr>
            <a:spLocks noChangeArrowheads="1"/>
          </p:cNvSpPr>
          <p:nvPr/>
        </p:nvSpPr>
        <p:spPr bwMode="auto">
          <a:xfrm>
            <a:off x="1268413" y="5249863"/>
            <a:ext cx="1298575" cy="430212"/>
          </a:xfrm>
          <a:prstGeom prst="rect">
            <a:avLst/>
          </a:prstGeom>
          <a:noFill/>
          <a:ln w="9525">
            <a:noFill/>
            <a:miter lim="800000"/>
            <a:headEnd/>
            <a:tailEnd/>
          </a:ln>
          <a:effectLst/>
        </p:spPr>
        <p:txBody>
          <a:bodyPr wrap="none" lIns="77788" tIns="39688" rIns="77788" bIns="39688" anchor="ctr"/>
          <a:lstStyle/>
          <a:p>
            <a:pPr algn="ctr" defTabSz="661988">
              <a:defRPr/>
            </a:pPr>
            <a:r>
              <a:rPr lang="en-US" sz="1600">
                <a:solidFill>
                  <a:srgbClr val="FFFFFF"/>
                </a:solidFill>
                <a:effectLst>
                  <a:outerShdw blurRad="38100" dist="38100" dir="2700000" algn="tl">
                    <a:srgbClr val="00FFFF"/>
                  </a:outerShdw>
                </a:effectLst>
              </a:rPr>
              <a:t>1958</a:t>
            </a:r>
          </a:p>
        </p:txBody>
      </p:sp>
      <p:sp>
        <p:nvSpPr>
          <p:cNvPr id="133147" name="Rectangle 27"/>
          <p:cNvSpPr>
            <a:spLocks noChangeArrowheads="1"/>
          </p:cNvSpPr>
          <p:nvPr/>
        </p:nvSpPr>
        <p:spPr bwMode="auto">
          <a:xfrm>
            <a:off x="2590800" y="5257800"/>
            <a:ext cx="1298575" cy="430213"/>
          </a:xfrm>
          <a:prstGeom prst="rect">
            <a:avLst/>
          </a:prstGeom>
          <a:noFill/>
          <a:ln w="9525">
            <a:noFill/>
            <a:miter lim="800000"/>
            <a:headEnd/>
            <a:tailEnd/>
          </a:ln>
          <a:effectLst/>
        </p:spPr>
        <p:txBody>
          <a:bodyPr wrap="none" lIns="77788" tIns="39688" rIns="77788" bIns="39688" anchor="ctr"/>
          <a:lstStyle/>
          <a:p>
            <a:pPr algn="ctr" defTabSz="661988">
              <a:defRPr/>
            </a:pPr>
            <a:r>
              <a:rPr lang="en-US" sz="1600">
                <a:solidFill>
                  <a:srgbClr val="FFFFFF"/>
                </a:solidFill>
                <a:effectLst>
                  <a:outerShdw blurRad="38100" dist="38100" dir="2700000" algn="tl">
                    <a:srgbClr val="00FFFF"/>
                  </a:outerShdw>
                </a:effectLst>
              </a:rPr>
              <a:t>1968</a:t>
            </a:r>
          </a:p>
        </p:txBody>
      </p:sp>
      <p:sp>
        <p:nvSpPr>
          <p:cNvPr id="133148" name="Rectangle 28"/>
          <p:cNvSpPr>
            <a:spLocks noChangeArrowheads="1"/>
          </p:cNvSpPr>
          <p:nvPr/>
        </p:nvSpPr>
        <p:spPr bwMode="auto">
          <a:xfrm>
            <a:off x="3041650" y="5249863"/>
            <a:ext cx="1298575" cy="430212"/>
          </a:xfrm>
          <a:prstGeom prst="rect">
            <a:avLst/>
          </a:prstGeom>
          <a:noFill/>
          <a:ln w="9525">
            <a:noFill/>
            <a:miter lim="800000"/>
            <a:headEnd/>
            <a:tailEnd/>
          </a:ln>
          <a:effectLst/>
        </p:spPr>
        <p:txBody>
          <a:bodyPr wrap="none" lIns="77788" tIns="39688" rIns="77788" bIns="39688" anchor="ctr"/>
          <a:lstStyle/>
          <a:p>
            <a:pPr algn="ctr" defTabSz="661988">
              <a:defRPr/>
            </a:pPr>
            <a:endParaRPr lang="en-US" sz="1600">
              <a:solidFill>
                <a:srgbClr val="FFFFFF"/>
              </a:solidFill>
              <a:effectLst>
                <a:outerShdw blurRad="38100" dist="38100" dir="2700000" algn="tl">
                  <a:srgbClr val="00FFFF"/>
                </a:outerShdw>
              </a:effectLst>
            </a:endParaRPr>
          </a:p>
        </p:txBody>
      </p:sp>
      <p:sp>
        <p:nvSpPr>
          <p:cNvPr id="133149" name="Rectangle 29"/>
          <p:cNvSpPr>
            <a:spLocks noChangeArrowheads="1"/>
          </p:cNvSpPr>
          <p:nvPr/>
        </p:nvSpPr>
        <p:spPr bwMode="auto">
          <a:xfrm>
            <a:off x="3927475" y="5249863"/>
            <a:ext cx="1298575" cy="430212"/>
          </a:xfrm>
          <a:prstGeom prst="rect">
            <a:avLst/>
          </a:prstGeom>
          <a:noFill/>
          <a:ln w="9525">
            <a:noFill/>
            <a:miter lim="800000"/>
            <a:headEnd/>
            <a:tailEnd/>
          </a:ln>
          <a:effectLst/>
        </p:spPr>
        <p:txBody>
          <a:bodyPr wrap="none" lIns="77788" tIns="39688" rIns="77788" bIns="39688" anchor="ctr"/>
          <a:lstStyle/>
          <a:p>
            <a:pPr algn="ctr" defTabSz="661988">
              <a:defRPr/>
            </a:pPr>
            <a:r>
              <a:rPr lang="en-US" sz="1600">
                <a:solidFill>
                  <a:srgbClr val="FFFFFF"/>
                </a:solidFill>
                <a:effectLst>
                  <a:outerShdw blurRad="38100" dist="38100" dir="2700000" algn="tl">
                    <a:srgbClr val="00FFFF"/>
                  </a:outerShdw>
                </a:effectLst>
              </a:rPr>
              <a:t>1978</a:t>
            </a:r>
          </a:p>
        </p:txBody>
      </p:sp>
      <p:sp>
        <p:nvSpPr>
          <p:cNvPr id="133150" name="Rectangle 30"/>
          <p:cNvSpPr>
            <a:spLocks noChangeArrowheads="1"/>
          </p:cNvSpPr>
          <p:nvPr/>
        </p:nvSpPr>
        <p:spPr bwMode="auto">
          <a:xfrm>
            <a:off x="4813300" y="5249863"/>
            <a:ext cx="1298575" cy="430212"/>
          </a:xfrm>
          <a:prstGeom prst="rect">
            <a:avLst/>
          </a:prstGeom>
          <a:noFill/>
          <a:ln w="9525">
            <a:noFill/>
            <a:miter lim="800000"/>
            <a:headEnd/>
            <a:tailEnd/>
          </a:ln>
          <a:effectLst/>
        </p:spPr>
        <p:txBody>
          <a:bodyPr wrap="none" lIns="77788" tIns="39688" rIns="77788" bIns="39688" anchor="ctr"/>
          <a:lstStyle/>
          <a:p>
            <a:pPr algn="ctr" defTabSz="661988">
              <a:defRPr/>
            </a:pPr>
            <a:r>
              <a:rPr lang="en-US" sz="1600">
                <a:solidFill>
                  <a:srgbClr val="FFFFFF"/>
                </a:solidFill>
                <a:effectLst>
                  <a:outerShdw blurRad="38100" dist="38100" dir="2700000" algn="tl">
                    <a:srgbClr val="00FFFF"/>
                  </a:outerShdw>
                </a:effectLst>
              </a:rPr>
              <a:t>1988</a:t>
            </a:r>
          </a:p>
        </p:txBody>
      </p:sp>
      <p:sp>
        <p:nvSpPr>
          <p:cNvPr id="133151" name="Rectangle 31"/>
          <p:cNvSpPr>
            <a:spLocks noChangeArrowheads="1"/>
          </p:cNvSpPr>
          <p:nvPr/>
        </p:nvSpPr>
        <p:spPr bwMode="auto">
          <a:xfrm>
            <a:off x="5699125" y="5249863"/>
            <a:ext cx="1298575" cy="430212"/>
          </a:xfrm>
          <a:prstGeom prst="rect">
            <a:avLst/>
          </a:prstGeom>
          <a:noFill/>
          <a:ln w="9525">
            <a:noFill/>
            <a:miter lim="800000"/>
            <a:headEnd/>
            <a:tailEnd/>
          </a:ln>
          <a:effectLst/>
        </p:spPr>
        <p:txBody>
          <a:bodyPr wrap="none" lIns="77788" tIns="39688" rIns="77788" bIns="39688" anchor="ctr"/>
          <a:lstStyle/>
          <a:p>
            <a:pPr algn="ctr" defTabSz="661988">
              <a:defRPr/>
            </a:pPr>
            <a:r>
              <a:rPr lang="en-US" sz="1600">
                <a:solidFill>
                  <a:srgbClr val="FFFFFF"/>
                </a:solidFill>
                <a:effectLst>
                  <a:outerShdw blurRad="38100" dist="38100" dir="2700000" algn="tl">
                    <a:srgbClr val="00FFFF"/>
                  </a:outerShdw>
                </a:effectLst>
              </a:rPr>
              <a:t>1998</a:t>
            </a:r>
          </a:p>
        </p:txBody>
      </p:sp>
      <p:sp>
        <p:nvSpPr>
          <p:cNvPr id="133152" name="Rectangle 32"/>
          <p:cNvSpPr>
            <a:spLocks noChangeArrowheads="1"/>
          </p:cNvSpPr>
          <p:nvPr/>
        </p:nvSpPr>
        <p:spPr bwMode="auto">
          <a:xfrm>
            <a:off x="6586538" y="5249863"/>
            <a:ext cx="1298575" cy="430212"/>
          </a:xfrm>
          <a:prstGeom prst="rect">
            <a:avLst/>
          </a:prstGeom>
          <a:noFill/>
          <a:ln w="9525">
            <a:noFill/>
            <a:miter lim="800000"/>
            <a:headEnd/>
            <a:tailEnd/>
          </a:ln>
          <a:effectLst/>
        </p:spPr>
        <p:txBody>
          <a:bodyPr wrap="none" lIns="77788" tIns="39688" rIns="77788" bIns="39688" anchor="ctr"/>
          <a:lstStyle/>
          <a:p>
            <a:pPr algn="ctr" defTabSz="661988">
              <a:defRPr/>
            </a:pPr>
            <a:r>
              <a:rPr lang="en-US" sz="1600">
                <a:solidFill>
                  <a:srgbClr val="FFFFFF"/>
                </a:solidFill>
                <a:effectLst>
                  <a:outerShdw blurRad="38100" dist="38100" dir="2700000" algn="tl">
                    <a:srgbClr val="00FFFF"/>
                  </a:outerShdw>
                </a:effectLst>
              </a:rPr>
              <a:t>2004</a:t>
            </a:r>
          </a:p>
        </p:txBody>
      </p:sp>
      <p:sp>
        <p:nvSpPr>
          <p:cNvPr id="15377" name="Freeform 33"/>
          <p:cNvSpPr>
            <a:spLocks/>
          </p:cNvSpPr>
          <p:nvPr/>
        </p:nvSpPr>
        <p:spPr bwMode="auto">
          <a:xfrm>
            <a:off x="1905000" y="1333500"/>
            <a:ext cx="5445125" cy="3760788"/>
          </a:xfrm>
          <a:custGeom>
            <a:avLst/>
            <a:gdLst>
              <a:gd name="T0" fmla="*/ 0 w 3430"/>
              <a:gd name="T1" fmla="*/ 2147483647 h 2369"/>
              <a:gd name="T2" fmla="*/ 2147483647 w 3430"/>
              <a:gd name="T3" fmla="*/ 2147483647 h 2369"/>
              <a:gd name="T4" fmla="*/ 2147483647 w 3430"/>
              <a:gd name="T5" fmla="*/ 2147483647 h 2369"/>
              <a:gd name="T6" fmla="*/ 2147483647 w 3430"/>
              <a:gd name="T7" fmla="*/ 2147483647 h 2369"/>
              <a:gd name="T8" fmla="*/ 2147483647 w 3430"/>
              <a:gd name="T9" fmla="*/ 2147483647 h 2369"/>
              <a:gd name="T10" fmla="*/ 2147483647 w 3430"/>
              <a:gd name="T11" fmla="*/ 2147483647 h 2369"/>
              <a:gd name="T12" fmla="*/ 2147483647 w 3430"/>
              <a:gd name="T13" fmla="*/ 2147483647 h 2369"/>
              <a:gd name="T14" fmla="*/ 2147483647 w 3430"/>
              <a:gd name="T15" fmla="*/ 2147483647 h 2369"/>
              <a:gd name="T16" fmla="*/ 2147483647 w 3430"/>
              <a:gd name="T17" fmla="*/ 2147483647 h 2369"/>
              <a:gd name="T18" fmla="*/ 2147483647 w 3430"/>
              <a:gd name="T19" fmla="*/ 2147483647 h 2369"/>
              <a:gd name="T20" fmla="*/ 2147483647 w 3430"/>
              <a:gd name="T21" fmla="*/ 2147483647 h 2369"/>
              <a:gd name="T22" fmla="*/ 2147483647 w 3430"/>
              <a:gd name="T23" fmla="*/ 2147483647 h 2369"/>
              <a:gd name="T24" fmla="*/ 2147483647 w 3430"/>
              <a:gd name="T25" fmla="*/ 2147483647 h 2369"/>
              <a:gd name="T26" fmla="*/ 2147483647 w 3430"/>
              <a:gd name="T27" fmla="*/ 2147483647 h 2369"/>
              <a:gd name="T28" fmla="*/ 2147483647 w 3430"/>
              <a:gd name="T29" fmla="*/ 2147483647 h 2369"/>
              <a:gd name="T30" fmla="*/ 2147483647 w 3430"/>
              <a:gd name="T31" fmla="*/ 2147483647 h 2369"/>
              <a:gd name="T32" fmla="*/ 2147483647 w 3430"/>
              <a:gd name="T33" fmla="*/ 2147483647 h 2369"/>
              <a:gd name="T34" fmla="*/ 2147483647 w 3430"/>
              <a:gd name="T35" fmla="*/ 2147483647 h 2369"/>
              <a:gd name="T36" fmla="*/ 2147483647 w 3430"/>
              <a:gd name="T37" fmla="*/ 2147483647 h 2369"/>
              <a:gd name="T38" fmla="*/ 2147483647 w 3430"/>
              <a:gd name="T39" fmla="*/ 2147483647 h 2369"/>
              <a:gd name="T40" fmla="*/ 2147483647 w 3430"/>
              <a:gd name="T41" fmla="*/ 2147483647 h 2369"/>
              <a:gd name="T42" fmla="*/ 2147483647 w 3430"/>
              <a:gd name="T43" fmla="*/ 2147483647 h 2369"/>
              <a:gd name="T44" fmla="*/ 2147483647 w 3430"/>
              <a:gd name="T45" fmla="*/ 2147483647 h 2369"/>
              <a:gd name="T46" fmla="*/ 2147483647 w 3430"/>
              <a:gd name="T47" fmla="*/ 2147483647 h 2369"/>
              <a:gd name="T48" fmla="*/ 2147483647 w 3430"/>
              <a:gd name="T49" fmla="*/ 2147483647 h 2369"/>
              <a:gd name="T50" fmla="*/ 2147483647 w 3430"/>
              <a:gd name="T51" fmla="*/ 2147483647 h 2369"/>
              <a:gd name="T52" fmla="*/ 2147483647 w 3430"/>
              <a:gd name="T53" fmla="*/ 2147483647 h 2369"/>
              <a:gd name="T54" fmla="*/ 2147483647 w 3430"/>
              <a:gd name="T55" fmla="*/ 2147483647 h 2369"/>
              <a:gd name="T56" fmla="*/ 2147483647 w 3430"/>
              <a:gd name="T57" fmla="*/ 2147483647 h 2369"/>
              <a:gd name="T58" fmla="*/ 2147483647 w 3430"/>
              <a:gd name="T59" fmla="*/ 2147483647 h 2369"/>
              <a:gd name="T60" fmla="*/ 2147483647 w 3430"/>
              <a:gd name="T61" fmla="*/ 2147483647 h 2369"/>
              <a:gd name="T62" fmla="*/ 2147483647 w 3430"/>
              <a:gd name="T63" fmla="*/ 2147483647 h 2369"/>
              <a:gd name="T64" fmla="*/ 2147483647 w 3430"/>
              <a:gd name="T65" fmla="*/ 2147483647 h 2369"/>
              <a:gd name="T66" fmla="*/ 2147483647 w 3430"/>
              <a:gd name="T67" fmla="*/ 2147483647 h 2369"/>
              <a:gd name="T68" fmla="*/ 2147483647 w 3430"/>
              <a:gd name="T69" fmla="*/ 2147483647 h 2369"/>
              <a:gd name="T70" fmla="*/ 2147483647 w 3430"/>
              <a:gd name="T71" fmla="*/ 2147483647 h 2369"/>
              <a:gd name="T72" fmla="*/ 2147483647 w 3430"/>
              <a:gd name="T73" fmla="*/ 2147483647 h 2369"/>
              <a:gd name="T74" fmla="*/ 2147483647 w 3430"/>
              <a:gd name="T75" fmla="*/ 0 h 2369"/>
              <a:gd name="T76" fmla="*/ 2147483647 w 3430"/>
              <a:gd name="T77" fmla="*/ 2147483647 h 2369"/>
              <a:gd name="T78" fmla="*/ 0 w 3430"/>
              <a:gd name="T79" fmla="*/ 2147483647 h 23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0"/>
              <a:gd name="T121" fmla="*/ 0 h 2369"/>
              <a:gd name="T122" fmla="*/ 3430 w 3430"/>
              <a:gd name="T123" fmla="*/ 2369 h 23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0" h="2369">
                <a:moveTo>
                  <a:pt x="0" y="2369"/>
                </a:moveTo>
                <a:lnTo>
                  <a:pt x="33" y="2124"/>
                </a:lnTo>
                <a:lnTo>
                  <a:pt x="51" y="2142"/>
                </a:lnTo>
                <a:lnTo>
                  <a:pt x="186" y="2088"/>
                </a:lnTo>
                <a:lnTo>
                  <a:pt x="411" y="2043"/>
                </a:lnTo>
                <a:lnTo>
                  <a:pt x="527" y="1820"/>
                </a:lnTo>
                <a:lnTo>
                  <a:pt x="663" y="1683"/>
                </a:lnTo>
                <a:lnTo>
                  <a:pt x="798" y="1620"/>
                </a:lnTo>
                <a:lnTo>
                  <a:pt x="999" y="1507"/>
                </a:lnTo>
                <a:lnTo>
                  <a:pt x="1116" y="1495"/>
                </a:lnTo>
                <a:lnTo>
                  <a:pt x="1347" y="1278"/>
                </a:lnTo>
                <a:lnTo>
                  <a:pt x="1581" y="1170"/>
                </a:lnTo>
                <a:lnTo>
                  <a:pt x="1707" y="1044"/>
                </a:lnTo>
                <a:lnTo>
                  <a:pt x="1851" y="972"/>
                </a:lnTo>
                <a:lnTo>
                  <a:pt x="1905" y="927"/>
                </a:lnTo>
                <a:lnTo>
                  <a:pt x="2022" y="909"/>
                </a:lnTo>
                <a:lnTo>
                  <a:pt x="2148" y="864"/>
                </a:lnTo>
                <a:lnTo>
                  <a:pt x="2247" y="864"/>
                </a:lnTo>
                <a:lnTo>
                  <a:pt x="2265" y="792"/>
                </a:lnTo>
                <a:lnTo>
                  <a:pt x="2355" y="756"/>
                </a:lnTo>
                <a:lnTo>
                  <a:pt x="2346" y="765"/>
                </a:lnTo>
                <a:lnTo>
                  <a:pt x="2427" y="693"/>
                </a:lnTo>
                <a:lnTo>
                  <a:pt x="2580" y="621"/>
                </a:lnTo>
                <a:lnTo>
                  <a:pt x="2751" y="468"/>
                </a:lnTo>
                <a:lnTo>
                  <a:pt x="2715" y="585"/>
                </a:lnTo>
                <a:lnTo>
                  <a:pt x="2616" y="603"/>
                </a:lnTo>
                <a:lnTo>
                  <a:pt x="2778" y="405"/>
                </a:lnTo>
                <a:lnTo>
                  <a:pt x="2922" y="258"/>
                </a:lnTo>
                <a:lnTo>
                  <a:pt x="2967" y="231"/>
                </a:lnTo>
                <a:lnTo>
                  <a:pt x="3048" y="249"/>
                </a:lnTo>
                <a:lnTo>
                  <a:pt x="3066" y="198"/>
                </a:lnTo>
                <a:lnTo>
                  <a:pt x="3138" y="135"/>
                </a:lnTo>
                <a:lnTo>
                  <a:pt x="3302" y="72"/>
                </a:lnTo>
                <a:lnTo>
                  <a:pt x="3290" y="119"/>
                </a:lnTo>
                <a:lnTo>
                  <a:pt x="3355" y="59"/>
                </a:lnTo>
                <a:lnTo>
                  <a:pt x="3390" y="42"/>
                </a:lnTo>
                <a:lnTo>
                  <a:pt x="3420" y="0"/>
                </a:lnTo>
                <a:lnTo>
                  <a:pt x="3430" y="2369"/>
                </a:lnTo>
                <a:lnTo>
                  <a:pt x="0" y="2369"/>
                </a:lnTo>
              </a:path>
            </a:pathLst>
          </a:custGeom>
          <a:gradFill rotWithShape="0">
            <a:gsLst>
              <a:gs pos="0">
                <a:srgbClr val="00DFCA"/>
              </a:gs>
              <a:gs pos="100000">
                <a:srgbClr val="000000"/>
              </a:gs>
            </a:gsLst>
            <a:lin ang="5400000" scaled="1"/>
          </a:gradFill>
          <a:ln w="12700" cap="rnd">
            <a:solidFill>
              <a:schemeClr val="tx1"/>
            </a:solidFill>
            <a:round/>
            <a:headEnd type="none" w="sm" len="sm"/>
            <a:tailEnd type="none" w="sm" len="sm"/>
          </a:ln>
        </p:spPr>
        <p:txBody>
          <a:bodyPr/>
          <a:lstStyle/>
          <a:p>
            <a:endParaRPr lang="en-US">
              <a:latin typeface="Times New Roman" pitchFamily="18" charset="0"/>
            </a:endParaRPr>
          </a:p>
        </p:txBody>
      </p:sp>
      <p:sp>
        <p:nvSpPr>
          <p:cNvPr id="15378" name="Rectangle 34"/>
          <p:cNvSpPr>
            <a:spLocks noChangeArrowheads="1"/>
          </p:cNvSpPr>
          <p:nvPr/>
        </p:nvSpPr>
        <p:spPr bwMode="auto">
          <a:xfrm>
            <a:off x="1905000" y="1600200"/>
            <a:ext cx="5432425" cy="3789363"/>
          </a:xfrm>
          <a:prstGeom prst="rect">
            <a:avLst/>
          </a:prstGeom>
          <a:noFill/>
          <a:ln w="25400">
            <a:solidFill>
              <a:srgbClr val="A2FFA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endParaRPr>
          </a:p>
        </p:txBody>
      </p:sp>
      <p:sp>
        <p:nvSpPr>
          <p:cNvPr id="133155" name="Rectangle 35"/>
          <p:cNvSpPr>
            <a:spLocks noChangeArrowheads="1"/>
          </p:cNvSpPr>
          <p:nvPr/>
        </p:nvSpPr>
        <p:spPr bwMode="auto">
          <a:xfrm>
            <a:off x="7391400" y="1295400"/>
            <a:ext cx="1465263" cy="396875"/>
          </a:xfrm>
          <a:prstGeom prst="rect">
            <a:avLst/>
          </a:prstGeom>
          <a:noFill/>
          <a:ln w="9525">
            <a:noFill/>
            <a:miter lim="800000"/>
            <a:headEnd/>
            <a:tailEnd/>
          </a:ln>
          <a:effectLst/>
        </p:spPr>
        <p:txBody>
          <a:bodyPr wrap="none" lIns="90488" tIns="44450" rIns="90488" bIns="44450">
            <a:spAutoFit/>
          </a:bodyPr>
          <a:lstStyle/>
          <a:p>
            <a:pPr>
              <a:defRPr/>
            </a:pPr>
            <a:r>
              <a:rPr lang="en-US" sz="2000" b="1" dirty="0">
                <a:effectLst>
                  <a:outerShdw blurRad="38100" dist="38100" dir="2700000" algn="tl">
                    <a:srgbClr val="FFFFFF"/>
                  </a:outerShdw>
                </a:effectLst>
              </a:rPr>
              <a:t>18,000,000</a:t>
            </a:r>
          </a:p>
        </p:txBody>
      </p:sp>
      <p:sp>
        <p:nvSpPr>
          <p:cNvPr id="15380" name="Rectangle 36"/>
          <p:cNvSpPr>
            <a:spLocks noChangeArrowheads="1"/>
          </p:cNvSpPr>
          <p:nvPr/>
        </p:nvSpPr>
        <p:spPr bwMode="auto">
          <a:xfrm>
            <a:off x="4141788" y="5218113"/>
            <a:ext cx="96837" cy="1270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Times New Roman" pitchFamily="18" charset="0"/>
            </a:endParaRPr>
          </a:p>
        </p:txBody>
      </p:sp>
      <p:sp>
        <p:nvSpPr>
          <p:cNvPr id="15381" name="Freeform 37"/>
          <p:cNvSpPr>
            <a:spLocks/>
          </p:cNvSpPr>
          <p:nvPr/>
        </p:nvSpPr>
        <p:spPr bwMode="auto">
          <a:xfrm>
            <a:off x="1981200" y="3276600"/>
            <a:ext cx="5410200" cy="1917700"/>
          </a:xfrm>
          <a:custGeom>
            <a:avLst/>
            <a:gdLst>
              <a:gd name="T0" fmla="*/ 0 w 3408"/>
              <a:gd name="T1" fmla="*/ 2147483647 h 1208"/>
              <a:gd name="T2" fmla="*/ 2147483647 w 3408"/>
              <a:gd name="T3" fmla="*/ 2147483647 h 1208"/>
              <a:gd name="T4" fmla="*/ 2147483647 w 3408"/>
              <a:gd name="T5" fmla="*/ 2147483647 h 1208"/>
              <a:gd name="T6" fmla="*/ 2147483647 w 3408"/>
              <a:gd name="T7" fmla="*/ 2147483647 h 1208"/>
              <a:gd name="T8" fmla="*/ 2147483647 w 3408"/>
              <a:gd name="T9" fmla="*/ 2147483647 h 1208"/>
              <a:gd name="T10" fmla="*/ 2147483647 w 3408"/>
              <a:gd name="T11" fmla="*/ 2147483647 h 1208"/>
              <a:gd name="T12" fmla="*/ 2147483647 w 3408"/>
              <a:gd name="T13" fmla="*/ 0 h 1208"/>
              <a:gd name="T14" fmla="*/ 0 60000 65536"/>
              <a:gd name="T15" fmla="*/ 0 60000 65536"/>
              <a:gd name="T16" fmla="*/ 0 60000 65536"/>
              <a:gd name="T17" fmla="*/ 0 60000 65536"/>
              <a:gd name="T18" fmla="*/ 0 60000 65536"/>
              <a:gd name="T19" fmla="*/ 0 60000 65536"/>
              <a:gd name="T20" fmla="*/ 0 60000 65536"/>
              <a:gd name="T21" fmla="*/ 0 w 3408"/>
              <a:gd name="T22" fmla="*/ 0 h 1208"/>
              <a:gd name="T23" fmla="*/ 3408 w 3408"/>
              <a:gd name="T24" fmla="*/ 1208 h 1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08" h="1208">
                <a:moveTo>
                  <a:pt x="0" y="1200"/>
                </a:moveTo>
                <a:cubicBezTo>
                  <a:pt x="116" y="1204"/>
                  <a:pt x="232" y="1208"/>
                  <a:pt x="432" y="1152"/>
                </a:cubicBezTo>
                <a:cubicBezTo>
                  <a:pt x="632" y="1096"/>
                  <a:pt x="968" y="944"/>
                  <a:pt x="1200" y="864"/>
                </a:cubicBezTo>
                <a:cubicBezTo>
                  <a:pt x="1432" y="784"/>
                  <a:pt x="1624" y="712"/>
                  <a:pt x="1824" y="672"/>
                </a:cubicBezTo>
                <a:cubicBezTo>
                  <a:pt x="2024" y="632"/>
                  <a:pt x="2208" y="696"/>
                  <a:pt x="2400" y="624"/>
                </a:cubicBezTo>
                <a:cubicBezTo>
                  <a:pt x="2592" y="552"/>
                  <a:pt x="2808" y="344"/>
                  <a:pt x="2976" y="240"/>
                </a:cubicBezTo>
                <a:cubicBezTo>
                  <a:pt x="3144" y="136"/>
                  <a:pt x="3336" y="32"/>
                  <a:pt x="3408" y="0"/>
                </a:cubicBezTo>
              </a:path>
            </a:pathLst>
          </a:custGeom>
          <a:noFill/>
          <a:ln w="349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itchFamily="18" charset="0"/>
            </a:endParaRPr>
          </a:p>
        </p:txBody>
      </p:sp>
      <p:sp>
        <p:nvSpPr>
          <p:cNvPr id="15382" name="Text Box 38"/>
          <p:cNvSpPr txBox="1">
            <a:spLocks noChangeArrowheads="1"/>
          </p:cNvSpPr>
          <p:nvPr/>
        </p:nvSpPr>
        <p:spPr bwMode="auto">
          <a:xfrm>
            <a:off x="7543800" y="32004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IGT</a:t>
            </a:r>
          </a:p>
        </p:txBody>
      </p:sp>
      <p:pic>
        <p:nvPicPr>
          <p:cNvPr id="133161" name="Picture 41" descr="j02129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5562600"/>
            <a:ext cx="1830388"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2" name="Picture 42" descr="MCj035124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5056188"/>
            <a:ext cx="1651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5" name="Picture 45" descr="MCj033037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5838" y="5029200"/>
            <a:ext cx="18081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6" name="Picture 46" descr="MCj023760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0" y="5487988"/>
            <a:ext cx="762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7" name="Picture 47" descr="MCj039828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5257800"/>
            <a:ext cx="1143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0" name="Picture 50" descr="MCj0348827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1524000"/>
            <a:ext cx="54737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1" name="Picture 51" descr="j019538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6600" y="5486400"/>
            <a:ext cx="14478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52"/>
          <p:cNvSpPr txBox="1">
            <a:spLocks noChangeArrowheads="1"/>
          </p:cNvSpPr>
          <p:nvPr/>
        </p:nvSpPr>
        <p:spPr bwMode="auto">
          <a:xfrm>
            <a:off x="6477000" y="0"/>
            <a:ext cx="2667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24x106 2008</a:t>
            </a:r>
          </a:p>
          <a:p>
            <a:pPr eaLnBrk="1" hangingPunct="1">
              <a:spcBef>
                <a:spcPct val="50000"/>
              </a:spcBef>
            </a:pPr>
            <a:r>
              <a:rPr lang="en-US"/>
              <a:t>20.8x106  2006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1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31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31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31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31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33170"/>
                                        </p:tgtEl>
                                        <p:attrNameLst>
                                          <p:attrName>style.visibility</p:attrName>
                                        </p:attrNameLst>
                                      </p:cBhvr>
                                      <p:to>
                                        <p:strVal val="visible"/>
                                      </p:to>
                                    </p:set>
                                    <p:anim calcmode="lin" valueType="num">
                                      <p:cBhvr>
                                        <p:cTn id="31" dur="500" fill="hold"/>
                                        <p:tgtEl>
                                          <p:spTgt spid="133170"/>
                                        </p:tgtEl>
                                        <p:attrNameLst>
                                          <p:attrName>ppt_w</p:attrName>
                                        </p:attrNameLst>
                                      </p:cBhvr>
                                      <p:tavLst>
                                        <p:tav tm="0">
                                          <p:val>
                                            <p:fltVal val="0"/>
                                          </p:val>
                                        </p:tav>
                                        <p:tav tm="100000">
                                          <p:val>
                                            <p:strVal val="#ppt_w"/>
                                          </p:val>
                                        </p:tav>
                                      </p:tavLst>
                                    </p:anim>
                                    <p:anim calcmode="lin" valueType="num">
                                      <p:cBhvr>
                                        <p:cTn id="32" dur="500" fill="hold"/>
                                        <p:tgtEl>
                                          <p:spTgt spid="133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112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0"/>
            <a:ext cx="8229600" cy="868363"/>
          </a:xfrm>
        </p:spPr>
        <p:txBody>
          <a:bodyPr/>
          <a:lstStyle/>
          <a:p>
            <a:pPr eaLnBrk="1" hangingPunct="1"/>
            <a:r>
              <a:rPr lang="en-US" sz="3600" smtClean="0">
                <a:solidFill>
                  <a:srgbClr val="0066FF"/>
                </a:solidFill>
                <a:latin typeface="Arial" charset="0"/>
                <a:cs typeface="Arial" charset="0"/>
              </a:rPr>
              <a:t>Control of CVD Risk Factors</a:t>
            </a:r>
          </a:p>
        </p:txBody>
      </p:sp>
      <p:pic>
        <p:nvPicPr>
          <p:cNvPr id="2355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914400"/>
            <a:ext cx="7772400" cy="563880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83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52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28600"/>
            <a:ext cx="8610600" cy="1143000"/>
          </a:xfrm>
        </p:spPr>
        <p:txBody>
          <a:bodyPr/>
          <a:lstStyle/>
          <a:p>
            <a:pPr eaLnBrk="1" hangingPunct="1"/>
            <a:r>
              <a:rPr lang="en-US" sz="3600" smtClean="0">
                <a:solidFill>
                  <a:srgbClr val="0066FF"/>
                </a:solidFill>
                <a:latin typeface="Arial" charset="0"/>
                <a:cs typeface="Arial" charset="0"/>
              </a:rPr>
              <a:t>More Bad News</a:t>
            </a:r>
          </a:p>
        </p:txBody>
      </p:sp>
      <p:sp>
        <p:nvSpPr>
          <p:cNvPr id="17411" name="Rectangle 3"/>
          <p:cNvSpPr>
            <a:spLocks noGrp="1" noChangeArrowheads="1"/>
          </p:cNvSpPr>
          <p:nvPr>
            <p:ph type="body" idx="1"/>
          </p:nvPr>
        </p:nvSpPr>
        <p:spPr>
          <a:xfrm>
            <a:off x="457200" y="1752600"/>
            <a:ext cx="8229600" cy="4830763"/>
          </a:xfrm>
        </p:spPr>
        <p:txBody>
          <a:bodyPr/>
          <a:lstStyle/>
          <a:p>
            <a:pPr eaLnBrk="1" hangingPunct="1"/>
            <a:r>
              <a:rPr lang="en-US" smtClean="0"/>
              <a:t>Childhood overweight (18%)</a:t>
            </a:r>
          </a:p>
          <a:p>
            <a:pPr lvl="1" eaLnBrk="1" hangingPunct="1"/>
            <a:r>
              <a:rPr lang="en-US" smtClean="0"/>
              <a:t>Metabolic derangements more detrimental</a:t>
            </a:r>
          </a:p>
          <a:p>
            <a:pPr lvl="1" eaLnBrk="1" hangingPunct="1"/>
            <a:r>
              <a:rPr lang="en-US" smtClean="0"/>
              <a:t>Greatest increase in diabetes incidence</a:t>
            </a:r>
          </a:p>
          <a:p>
            <a:pPr eaLnBrk="1" hangingPunct="1"/>
            <a:r>
              <a:rPr lang="en-US" smtClean="0"/>
              <a:t>Diabetes in pregnancy</a:t>
            </a:r>
          </a:p>
          <a:p>
            <a:pPr lvl="1" eaLnBrk="1" hangingPunct="1"/>
            <a:r>
              <a:rPr lang="en-US" smtClean="0"/>
              <a:t>75% increase in DM in pregnancy (preexisting DM 2)</a:t>
            </a:r>
          </a:p>
          <a:p>
            <a:pPr lvl="1" eaLnBrk="1" hangingPunct="1"/>
            <a:r>
              <a:rPr lang="en-US" smtClean="0"/>
              <a:t>??? Negative metabolic imprinting effects on the offspring</a:t>
            </a:r>
          </a:p>
          <a:p>
            <a:pPr eaLnBrk="1" hangingPunct="1"/>
            <a:r>
              <a:rPr lang="en-US" smtClean="0"/>
              <a:t>The Recession/Depression</a:t>
            </a:r>
          </a:p>
          <a:p>
            <a:pPr lvl="1" eaLnBrk="1" hangingPunct="1"/>
            <a:r>
              <a:rPr lang="en-US" smtClean="0"/>
              <a:t>Obesity/malnutrion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74638"/>
            <a:ext cx="8458200" cy="1143000"/>
          </a:xfrm>
        </p:spPr>
        <p:txBody>
          <a:bodyPr/>
          <a:lstStyle/>
          <a:p>
            <a:pPr eaLnBrk="1" hangingPunct="1"/>
            <a:r>
              <a:rPr lang="en-US" sz="3600" smtClean="0">
                <a:solidFill>
                  <a:srgbClr val="0066FF"/>
                </a:solidFill>
                <a:latin typeface="Arial" charset="0"/>
                <a:cs typeface="Arial" charset="0"/>
              </a:rPr>
              <a:t>The Health Care Disaster</a:t>
            </a:r>
          </a:p>
        </p:txBody>
      </p:sp>
      <p:sp>
        <p:nvSpPr>
          <p:cNvPr id="26627" name="Content Placeholder 3"/>
          <p:cNvSpPr>
            <a:spLocks noGrp="1"/>
          </p:cNvSpPr>
          <p:nvPr>
            <p:ph idx="1"/>
          </p:nvPr>
        </p:nvSpPr>
        <p:spPr>
          <a:xfrm>
            <a:off x="457200" y="1524000"/>
            <a:ext cx="8229600" cy="4525963"/>
          </a:xfrm>
        </p:spPr>
        <p:txBody>
          <a:bodyPr/>
          <a:lstStyle/>
          <a:p>
            <a:r>
              <a:rPr lang="en-US" dirty="0" smtClean="0"/>
              <a:t>More Disease</a:t>
            </a:r>
          </a:p>
          <a:p>
            <a:pPr lvl="1"/>
            <a:r>
              <a:rPr lang="en-US" dirty="0" smtClean="0"/>
              <a:t>Increased disability (Social Security)</a:t>
            </a:r>
          </a:p>
          <a:p>
            <a:pPr lvl="1"/>
            <a:endParaRPr lang="en-US" dirty="0" smtClean="0"/>
          </a:p>
          <a:p>
            <a:r>
              <a:rPr lang="en-US" dirty="0" smtClean="0"/>
              <a:t>Increased Expenses</a:t>
            </a:r>
          </a:p>
          <a:p>
            <a:endParaRPr lang="en-US" dirty="0" smtClean="0"/>
          </a:p>
          <a:p>
            <a:r>
              <a:rPr lang="en-US" dirty="0" smtClean="0"/>
              <a:t>Decreased Longevity</a:t>
            </a:r>
          </a:p>
          <a:p>
            <a:pPr lvl="1"/>
            <a:r>
              <a:rPr lang="en-US" dirty="0" smtClean="0"/>
              <a:t>Decreased work force (Social security)</a:t>
            </a:r>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a result of the obesity epidemic for the first time in recorded history, children of the current generation will likely have a shorter life span than their parents.</a:t>
            </a:r>
            <a:endParaRPr lang="en-US" dirty="0"/>
          </a:p>
        </p:txBody>
      </p:sp>
    </p:spTree>
    <p:extLst>
      <p:ext uri="{BB962C8B-B14F-4D97-AF65-F5344CB8AC3E}">
        <p14:creationId xmlns:p14="http://schemas.microsoft.com/office/powerpoint/2010/main" val="209549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260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68855"/>
            <a:ext cx="8579528" cy="613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146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04800" y="228600"/>
            <a:ext cx="8610600" cy="1143000"/>
          </a:xfrm>
        </p:spPr>
        <p:txBody>
          <a:bodyPr rtlCol="0">
            <a:normAutofit fontScale="90000"/>
          </a:bodyPr>
          <a:lstStyle/>
          <a:p>
            <a:pPr eaLnBrk="1" fontAlgn="auto" hangingPunct="1">
              <a:spcAft>
                <a:spcPts val="0"/>
              </a:spcAft>
              <a:defRPr/>
            </a:pPr>
            <a:r>
              <a:rPr lang="en-US" dirty="0" smtClean="0">
                <a:solidFill>
                  <a:srgbClr val="0066FF"/>
                </a:solidFill>
              </a:rPr>
              <a:t>Diabetes and the ECHO Model</a:t>
            </a:r>
            <a:br>
              <a:rPr lang="en-US" dirty="0" smtClean="0">
                <a:solidFill>
                  <a:srgbClr val="0066FF"/>
                </a:solidFill>
              </a:rPr>
            </a:br>
            <a:r>
              <a:rPr lang="en-US" dirty="0" smtClean="0">
                <a:solidFill>
                  <a:srgbClr val="0066FF"/>
                </a:solidFill>
              </a:rPr>
              <a:t>“Quotes from my travels”</a:t>
            </a:r>
          </a:p>
        </p:txBody>
      </p:sp>
      <p:sp>
        <p:nvSpPr>
          <p:cNvPr id="54275" name="Rectangle 3"/>
          <p:cNvSpPr>
            <a:spLocks noGrp="1" noChangeArrowheads="1"/>
          </p:cNvSpPr>
          <p:nvPr>
            <p:ph type="body" idx="1"/>
          </p:nvPr>
        </p:nvSpPr>
        <p:spPr>
          <a:xfrm>
            <a:off x="152400" y="1066800"/>
            <a:ext cx="8991600" cy="4830763"/>
          </a:xfrm>
        </p:spPr>
        <p:txBody>
          <a:bodyPr/>
          <a:lstStyle/>
          <a:p>
            <a:pPr eaLnBrk="1" hangingPunct="1">
              <a:lnSpc>
                <a:spcPct val="90000"/>
              </a:lnSpc>
              <a:buFont typeface="Wingdings" pitchFamily="2" charset="2"/>
              <a:buNone/>
            </a:pPr>
            <a:endParaRPr lang="en-US" smtClean="0">
              <a:latin typeface="Arial" charset="0"/>
              <a:cs typeface="Arial" charset="0"/>
            </a:endParaRPr>
          </a:p>
          <a:p>
            <a:pPr lvl="1" eaLnBrk="1" hangingPunct="1">
              <a:lnSpc>
                <a:spcPct val="90000"/>
              </a:lnSpc>
            </a:pPr>
            <a:r>
              <a:rPr lang="en-US" smtClean="0">
                <a:latin typeface="Arial" charset="0"/>
                <a:cs typeface="Arial" charset="0"/>
              </a:rPr>
              <a:t>Its just diabetes: its not like HCV where they can DIE</a:t>
            </a:r>
          </a:p>
          <a:p>
            <a:pPr lvl="1" eaLnBrk="1" hangingPunct="1">
              <a:lnSpc>
                <a:spcPct val="90000"/>
              </a:lnSpc>
            </a:pPr>
            <a:endParaRPr lang="en-US" smtClean="0">
              <a:latin typeface="Arial" charset="0"/>
              <a:cs typeface="Arial" charset="0"/>
            </a:endParaRPr>
          </a:p>
          <a:p>
            <a:pPr lvl="1" eaLnBrk="1" hangingPunct="1">
              <a:lnSpc>
                <a:spcPct val="90000"/>
              </a:lnSpc>
            </a:pPr>
            <a:r>
              <a:rPr lang="en-US" smtClean="0">
                <a:latin typeface="Arial" charset="0"/>
                <a:cs typeface="Arial" charset="0"/>
              </a:rPr>
              <a:t>We want to focus on HIV, Rheumatology, areas we </a:t>
            </a:r>
          </a:p>
          <a:p>
            <a:pPr lvl="1" eaLnBrk="1" hangingPunct="1">
              <a:lnSpc>
                <a:spcPct val="90000"/>
              </a:lnSpc>
              <a:buFont typeface="Arial" charset="0"/>
              <a:buNone/>
            </a:pPr>
            <a:r>
              <a:rPr lang="en-US" smtClean="0">
                <a:latin typeface="Arial" charset="0"/>
                <a:cs typeface="Arial" charset="0"/>
              </a:rPr>
              <a:t>	can impact </a:t>
            </a:r>
          </a:p>
          <a:p>
            <a:pPr lvl="1" eaLnBrk="1" hangingPunct="1">
              <a:lnSpc>
                <a:spcPct val="90000"/>
              </a:lnSpc>
            </a:pPr>
            <a:endParaRPr lang="en-US" smtClean="0">
              <a:latin typeface="Arial" charset="0"/>
              <a:cs typeface="Arial" charset="0"/>
            </a:endParaRPr>
          </a:p>
          <a:p>
            <a:pPr lvl="1" eaLnBrk="1" hangingPunct="1">
              <a:lnSpc>
                <a:spcPct val="90000"/>
              </a:lnSpc>
            </a:pPr>
            <a:r>
              <a:rPr lang="en-US" smtClean="0">
                <a:latin typeface="Arial" charset="0"/>
                <a:cs typeface="Arial" charset="0"/>
              </a:rPr>
              <a:t>It’s the health educators that need training </a:t>
            </a:r>
          </a:p>
          <a:p>
            <a:pPr lvl="1" eaLnBrk="1" hangingPunct="1">
              <a:lnSpc>
                <a:spcPct val="90000"/>
              </a:lnSpc>
            </a:pPr>
            <a:endParaRPr lang="en-US" smtClean="0">
              <a:latin typeface="Arial" charset="0"/>
              <a:cs typeface="Arial" charset="0"/>
            </a:endParaRPr>
          </a:p>
          <a:p>
            <a:pPr lvl="1" eaLnBrk="1" hangingPunct="1">
              <a:lnSpc>
                <a:spcPct val="90000"/>
              </a:lnSpc>
            </a:pPr>
            <a:r>
              <a:rPr lang="en-US" smtClean="0">
                <a:latin typeface="Arial" charset="0"/>
                <a:cs typeface="Arial" charset="0"/>
              </a:rPr>
              <a:t>They just won’t do what I tell them to do</a:t>
            </a:r>
          </a:p>
          <a:p>
            <a:pPr lvl="1" eaLnBrk="1" hangingPunct="1">
              <a:lnSpc>
                <a:spcPct val="90000"/>
              </a:lnSpc>
            </a:pPr>
            <a:endParaRPr lang="en-US" smtClean="0">
              <a:latin typeface="Arial" charset="0"/>
              <a:cs typeface="Arial" charset="0"/>
            </a:endParaRPr>
          </a:p>
          <a:p>
            <a:pPr lvl="1" eaLnBrk="1" hangingPunct="1">
              <a:lnSpc>
                <a:spcPct val="90000"/>
              </a:lnSpc>
            </a:pPr>
            <a:r>
              <a:rPr lang="en-US" smtClean="0">
                <a:latin typeface="Arial" charset="0"/>
                <a:cs typeface="Arial" charset="0"/>
              </a:rPr>
              <a:t>I have done all I can</a:t>
            </a:r>
          </a:p>
          <a:p>
            <a:pPr eaLnBrk="1" hangingPunct="1">
              <a:lnSpc>
                <a:spcPct val="90000"/>
              </a:lnSpc>
              <a:buFont typeface="Arial" charset="0"/>
              <a:buNone/>
            </a:pPr>
            <a:endParaRPr 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6" descr="background-01.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533400" y="5791200"/>
            <a:ext cx="7848600" cy="738188"/>
          </a:xfrm>
          <a:prstGeom prst="rect">
            <a:avLst/>
          </a:prstGeom>
          <a:noFill/>
        </p:spPr>
        <p:txBody>
          <a:bodyPr>
            <a:spAutoFit/>
          </a:bodyPr>
          <a:lstStyle/>
          <a:p>
            <a:pPr algn="just">
              <a:defRPr/>
            </a:pPr>
            <a:r>
              <a:rPr lang="en-US" sz="1400" dirty="0">
                <a:solidFill>
                  <a:schemeClr val="tx1">
                    <a:lumMod val="50000"/>
                    <a:lumOff val="50000"/>
                  </a:schemeClr>
                </a:solidFill>
                <a:latin typeface="+mn-lt"/>
              </a:rPr>
              <a:t>Supported by Agency for Health Research and Quality  HIT grant 1 UC1 HS015135-04,  and MRISP,  R24HS16510-02  and the New Mexico Legislature, Robert Wood Johnson Foundation.</a:t>
            </a:r>
          </a:p>
        </p:txBody>
      </p:sp>
      <p:pic>
        <p:nvPicPr>
          <p:cNvPr id="11268" name="Picture 20" descr="Internal Medicine.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248400" y="5638800"/>
            <a:ext cx="2120900" cy="990600"/>
          </a:xfrm>
          <a:prstGeom prst="rect">
            <a:avLst/>
          </a:prstGeom>
          <a:noFill/>
          <a:ln w="9525">
            <a:noFill/>
            <a:miter lim="800000"/>
            <a:headEnd/>
            <a:tailEnd/>
          </a:ln>
        </p:spPr>
      </p:pic>
      <p:sp>
        <p:nvSpPr>
          <p:cNvPr id="10" name="TextBox 9"/>
          <p:cNvSpPr txBox="1"/>
          <p:nvPr/>
        </p:nvSpPr>
        <p:spPr bwMode="auto">
          <a:xfrm>
            <a:off x="228600" y="457200"/>
            <a:ext cx="5181600" cy="276225"/>
          </a:xfrm>
          <a:prstGeom prst="rect">
            <a:avLst/>
          </a:prstGeom>
          <a:noFill/>
        </p:spPr>
        <p:txBody>
          <a:bodyPr>
            <a:spAutoFit/>
          </a:bodyPr>
          <a:lstStyle/>
          <a:p>
            <a:pPr fontAlgn="auto">
              <a:spcBef>
                <a:spcPts val="0"/>
              </a:spcBef>
              <a:spcAft>
                <a:spcPts val="0"/>
              </a:spcAft>
              <a:defRPr/>
            </a:pPr>
            <a:r>
              <a:rPr lang="en-US" sz="1200" b="1" dirty="0">
                <a:latin typeface="+mj-lt"/>
                <a:cs typeface="+mn-cs"/>
              </a:rPr>
              <a:t>EXTENSION FOR COMMUNITY HEALTHCARE OUTCOMES</a:t>
            </a:r>
          </a:p>
        </p:txBody>
      </p:sp>
      <p:sp>
        <p:nvSpPr>
          <p:cNvPr id="11" name="TextBox 10"/>
          <p:cNvSpPr txBox="1"/>
          <p:nvPr/>
        </p:nvSpPr>
        <p:spPr bwMode="auto">
          <a:xfrm>
            <a:off x="0" y="6581775"/>
            <a:ext cx="5181600" cy="276225"/>
          </a:xfrm>
          <a:prstGeom prst="rect">
            <a:avLst/>
          </a:prstGeom>
          <a:noFill/>
        </p:spPr>
        <p:txBody>
          <a:bodyPr>
            <a:spAutoFit/>
          </a:bodyPr>
          <a:lstStyle/>
          <a:p>
            <a:pPr>
              <a:defRPr/>
            </a:pPr>
            <a:r>
              <a:rPr lang="en-US" sz="1200" b="1" dirty="0">
                <a:latin typeface="+mj-lt"/>
              </a:rPr>
              <a:t>WORKING TO BRING SPECIALTY HEALTHCARE TO ALL PEOPLE</a:t>
            </a:r>
          </a:p>
        </p:txBody>
      </p:sp>
      <p:pic>
        <p:nvPicPr>
          <p:cNvPr id="11271" name="Picture 11" descr="ECHO logo.jpg"/>
          <p:cNvPicPr>
            <a:picLocks noChangeAspect="1"/>
          </p:cNvPicPr>
          <p:nvPr/>
        </p:nvPicPr>
        <p:blipFill>
          <a:blip r:embed="rId4" cstate="print"/>
          <a:srcRect/>
          <a:stretch>
            <a:fillRect/>
          </a:stretch>
        </p:blipFill>
        <p:spPr bwMode="auto">
          <a:xfrm>
            <a:off x="304800" y="838200"/>
            <a:ext cx="1371600" cy="677863"/>
          </a:xfrm>
          <a:prstGeom prst="rect">
            <a:avLst/>
          </a:prstGeom>
          <a:noFill/>
          <a:ln w="9525">
            <a:noFill/>
            <a:miter lim="800000"/>
            <a:headEnd/>
            <a:tailEnd/>
          </a:ln>
        </p:spPr>
      </p:pic>
      <p:sp>
        <p:nvSpPr>
          <p:cNvPr id="13" name="Rectangle 12"/>
          <p:cNvSpPr/>
          <p:nvPr/>
        </p:nvSpPr>
        <p:spPr>
          <a:xfrm>
            <a:off x="762000" y="1905000"/>
            <a:ext cx="7620000" cy="3416300"/>
          </a:xfrm>
          <a:prstGeom prst="rect">
            <a:avLst/>
          </a:prstGeom>
        </p:spPr>
        <p:txBody>
          <a:bodyPr>
            <a:spAutoFit/>
          </a:bodyPr>
          <a:lstStyle/>
          <a:p>
            <a:pPr fontAlgn="auto">
              <a:spcAft>
                <a:spcPts val="0"/>
              </a:spcAft>
              <a:buFont typeface="Wingdings 2"/>
              <a:buNone/>
              <a:defRPr/>
            </a:pPr>
            <a:r>
              <a:rPr lang="en-US" sz="3600" dirty="0">
                <a:ln w="1905"/>
                <a:solidFill>
                  <a:srgbClr val="903C3C"/>
                </a:solidFill>
                <a:latin typeface="+mn-lt"/>
              </a:rPr>
              <a:t>The mission of Project ECHO</a:t>
            </a:r>
            <a:r>
              <a:rPr lang="en-US" sz="3600" baseline="30000" dirty="0">
                <a:ln w="1905"/>
                <a:solidFill>
                  <a:srgbClr val="903C3C"/>
                </a:solidFill>
                <a:latin typeface="+mn-lt"/>
              </a:rPr>
              <a:t>TM</a:t>
            </a:r>
            <a:r>
              <a:rPr lang="en-US" sz="3600" dirty="0">
                <a:ln w="1905"/>
                <a:solidFill>
                  <a:srgbClr val="903C3C"/>
                </a:solidFill>
                <a:latin typeface="+mn-lt"/>
              </a:rPr>
              <a:t> is to develop the capacity to safely and effectively treat chronic, common and complex diseases in rural and underserved areas and to monitor outcomes.</a:t>
            </a:r>
            <a:endParaRPr lang="en-US" sz="1400" dirty="0">
              <a:solidFill>
                <a:srgbClr val="903C3C"/>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457200"/>
            <a:ext cx="8610600" cy="1143000"/>
          </a:xfrm>
        </p:spPr>
        <p:txBody>
          <a:bodyPr rtlCol="0">
            <a:normAutofit fontScale="90000"/>
          </a:bodyPr>
          <a:lstStyle/>
          <a:p>
            <a:pPr eaLnBrk="1" fontAlgn="auto" hangingPunct="1">
              <a:spcAft>
                <a:spcPts val="0"/>
              </a:spcAft>
              <a:defRPr/>
            </a:pPr>
            <a:r>
              <a:rPr lang="en-US" dirty="0" smtClean="0">
                <a:solidFill>
                  <a:srgbClr val="0066FF"/>
                </a:solidFill>
                <a:latin typeface="Arial" pitchFamily="34" charset="0"/>
                <a:cs typeface="Arial" pitchFamily="34" charset="0"/>
              </a:rPr>
              <a:t>Which of the following statements about poor diabetes outcomes is true?</a:t>
            </a:r>
          </a:p>
        </p:txBody>
      </p:sp>
      <p:sp>
        <p:nvSpPr>
          <p:cNvPr id="55299" name="Rectangle 3"/>
          <p:cNvSpPr>
            <a:spLocks noGrp="1" noChangeArrowheads="1"/>
          </p:cNvSpPr>
          <p:nvPr>
            <p:ph type="body" idx="1"/>
          </p:nvPr>
        </p:nvSpPr>
        <p:spPr>
          <a:xfrm>
            <a:off x="457200" y="2027238"/>
            <a:ext cx="8229600" cy="4830762"/>
          </a:xfrm>
        </p:spPr>
        <p:txBody>
          <a:bodyPr/>
          <a:lstStyle/>
          <a:p>
            <a:pPr eaLnBrk="1" hangingPunct="1"/>
            <a:r>
              <a:rPr lang="en-US" smtClean="0"/>
              <a:t>It’s genetic</a:t>
            </a:r>
          </a:p>
          <a:p>
            <a:pPr eaLnBrk="1" hangingPunct="1"/>
            <a:r>
              <a:rPr lang="en-US" smtClean="0"/>
              <a:t>It’s the patients fault</a:t>
            </a:r>
          </a:p>
          <a:p>
            <a:pPr eaLnBrk="1" hangingPunct="1"/>
            <a:r>
              <a:rPr lang="en-US" smtClean="0"/>
              <a:t>It’s the families fault</a:t>
            </a:r>
          </a:p>
          <a:p>
            <a:pPr eaLnBrk="1" hangingPunct="1"/>
            <a:r>
              <a:rPr lang="en-US" smtClean="0"/>
              <a:t>It’s the doctors fault</a:t>
            </a:r>
          </a:p>
          <a:p>
            <a:pPr eaLnBrk="1" hangingPunct="1"/>
            <a:r>
              <a:rPr lang="en-US" smtClean="0"/>
              <a:t>It’s the health care systems fault</a:t>
            </a:r>
          </a:p>
          <a:p>
            <a:pPr eaLnBrk="1" hangingPunct="1"/>
            <a:r>
              <a:rPr lang="en-US" smtClean="0"/>
              <a:t>It’s the government’s fault </a:t>
            </a:r>
          </a:p>
          <a:p>
            <a:pPr eaLnBrk="1" hangingPunct="1"/>
            <a:r>
              <a:rPr lang="en-US" smtClean="0"/>
              <a:t>It’s the dogs fault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8610600" cy="1143000"/>
          </a:xfrm>
        </p:spPr>
        <p:txBody>
          <a:bodyPr/>
          <a:lstStyle/>
          <a:p>
            <a:pPr eaLnBrk="1" hangingPunct="1"/>
            <a:endParaRPr lang="en-US" dirty="0" smtClean="0">
              <a:solidFill>
                <a:srgbClr val="FFFFFF"/>
              </a:solidFill>
            </a:endParaRPr>
          </a:p>
        </p:txBody>
      </p:sp>
      <p:sp>
        <p:nvSpPr>
          <p:cNvPr id="56323" name="Rectangle 3"/>
          <p:cNvSpPr>
            <a:spLocks noGrp="1" noChangeArrowheads="1"/>
          </p:cNvSpPr>
          <p:nvPr>
            <p:ph type="body" idx="1"/>
          </p:nvPr>
        </p:nvSpPr>
        <p:spPr>
          <a:xfrm>
            <a:off x="0" y="1371600"/>
            <a:ext cx="9144000" cy="4830763"/>
          </a:xfrm>
        </p:spPr>
        <p:txBody>
          <a:bodyPr/>
          <a:lstStyle/>
          <a:p>
            <a:pPr eaLnBrk="1" hangingPunct="1"/>
            <a:r>
              <a:rPr lang="en-US" dirty="0" smtClean="0"/>
              <a:t>Diabetes is a common, complex, chronic, multifactorial, multifaceted disease</a:t>
            </a:r>
          </a:p>
          <a:p>
            <a:pPr eaLnBrk="1" hangingPunct="1"/>
            <a:r>
              <a:rPr lang="en-US" dirty="0" smtClean="0"/>
              <a:t>It is not sexy; It can be exhausting</a:t>
            </a:r>
          </a:p>
          <a:p>
            <a:pPr eaLnBrk="1" hangingPunct="1"/>
            <a:r>
              <a:rPr lang="en-US" dirty="0" smtClean="0"/>
              <a:t>Provider Burnout and Clinical Inertia are high</a:t>
            </a:r>
          </a:p>
          <a:p>
            <a:pPr eaLnBrk="1" hangingPunct="1"/>
            <a:r>
              <a:rPr lang="en-US" dirty="0" smtClean="0"/>
              <a:t>It has never received the respect it deserves </a:t>
            </a:r>
          </a:p>
          <a:p>
            <a:pPr eaLnBrk="1" hangingPunct="1"/>
            <a:r>
              <a:rPr lang="en-US" dirty="0" smtClean="0"/>
              <a:t>It requires a complex, chronic, multifactorial and multifaceted treatment</a:t>
            </a:r>
          </a:p>
          <a:p>
            <a:pPr eaLnBrk="1" hangingPunct="1"/>
            <a:r>
              <a:rPr lang="en-US" dirty="0" smtClean="0"/>
              <a:t>It takes a village to properly treat diabetes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56324" name="TextBox 3"/>
          <p:cNvSpPr txBox="1">
            <a:spLocks noChangeArrowheads="1"/>
          </p:cNvSpPr>
          <p:nvPr/>
        </p:nvSpPr>
        <p:spPr bwMode="auto">
          <a:xfrm>
            <a:off x="804041" y="36786"/>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dirty="0">
                <a:solidFill>
                  <a:srgbClr val="0066FF"/>
                </a:solidFill>
              </a:rPr>
              <a:t>Summary of the Problem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7800" y="457200"/>
            <a:ext cx="6705600" cy="1143000"/>
          </a:xfrm>
        </p:spPr>
        <p:txBody>
          <a:bodyPr>
            <a:normAutofit fontScale="90000"/>
          </a:bodyPr>
          <a:lstStyle/>
          <a:p>
            <a:pPr marL="0" eaLnBrk="1" hangingPunct="1">
              <a:defRPr/>
            </a:pPr>
            <a:r>
              <a:rPr lang="en-US" sz="4000" b="1" dirty="0" smtClean="0">
                <a:solidFill>
                  <a:srgbClr val="FFFF00"/>
                </a:solidFill>
              </a:rPr>
              <a:t>Who needs to be on the diabetes team?</a:t>
            </a:r>
          </a:p>
        </p:txBody>
      </p:sp>
      <p:sp>
        <p:nvSpPr>
          <p:cNvPr id="28675" name="Rectangle 3"/>
          <p:cNvSpPr>
            <a:spLocks noGrp="1" noChangeArrowheads="1"/>
          </p:cNvSpPr>
          <p:nvPr>
            <p:ph idx="1"/>
          </p:nvPr>
        </p:nvSpPr>
        <p:spPr>
          <a:xfrm>
            <a:off x="1447800" y="1600200"/>
            <a:ext cx="5562600" cy="5135563"/>
          </a:xfrm>
        </p:spPr>
        <p:txBody>
          <a:bodyPr/>
          <a:lstStyle/>
          <a:p>
            <a:pPr eaLnBrk="1" hangingPunct="1">
              <a:spcBef>
                <a:spcPct val="0"/>
              </a:spcBef>
              <a:buClr>
                <a:srgbClr val="FFFF00"/>
              </a:buClr>
            </a:pPr>
            <a:r>
              <a:rPr lang="en-US" dirty="0" smtClean="0"/>
              <a:t>Patient/Family</a:t>
            </a:r>
          </a:p>
          <a:p>
            <a:pPr eaLnBrk="1" hangingPunct="1">
              <a:spcBef>
                <a:spcPct val="0"/>
              </a:spcBef>
              <a:buClr>
                <a:srgbClr val="FFFF00"/>
              </a:buClr>
            </a:pPr>
            <a:r>
              <a:rPr lang="en-US" dirty="0" smtClean="0"/>
              <a:t>Community</a:t>
            </a:r>
          </a:p>
          <a:p>
            <a:pPr eaLnBrk="1" hangingPunct="1">
              <a:spcBef>
                <a:spcPct val="0"/>
              </a:spcBef>
              <a:buClr>
                <a:srgbClr val="FFFF00"/>
              </a:buClr>
            </a:pPr>
            <a:r>
              <a:rPr lang="en-US" dirty="0" smtClean="0"/>
              <a:t>Provider</a:t>
            </a:r>
          </a:p>
          <a:p>
            <a:pPr eaLnBrk="1" hangingPunct="1">
              <a:spcBef>
                <a:spcPct val="0"/>
              </a:spcBef>
              <a:buClr>
                <a:srgbClr val="FFFF00"/>
              </a:buClr>
            </a:pPr>
            <a:r>
              <a:rPr lang="en-US" dirty="0" smtClean="0"/>
              <a:t>RN</a:t>
            </a:r>
          </a:p>
          <a:p>
            <a:pPr eaLnBrk="1" hangingPunct="1">
              <a:spcBef>
                <a:spcPct val="0"/>
              </a:spcBef>
              <a:buClr>
                <a:srgbClr val="FFFF00"/>
              </a:buClr>
            </a:pPr>
            <a:r>
              <a:rPr lang="en-US" dirty="0" smtClean="0"/>
              <a:t>Community Health </a:t>
            </a:r>
            <a:r>
              <a:rPr lang="en-US" sz="2800" dirty="0" smtClean="0"/>
              <a:t>Worker/ Promotora/CHR</a:t>
            </a:r>
          </a:p>
          <a:p>
            <a:pPr eaLnBrk="1" hangingPunct="1">
              <a:spcBef>
                <a:spcPct val="0"/>
              </a:spcBef>
              <a:buClr>
                <a:srgbClr val="FFFF00"/>
              </a:buClr>
            </a:pPr>
            <a:r>
              <a:rPr lang="en-US" dirty="0" smtClean="0"/>
              <a:t>CDE</a:t>
            </a:r>
          </a:p>
          <a:p>
            <a:pPr eaLnBrk="1" hangingPunct="1">
              <a:spcBef>
                <a:spcPct val="0"/>
              </a:spcBef>
              <a:buClr>
                <a:srgbClr val="FFFF00"/>
              </a:buClr>
            </a:pPr>
            <a:r>
              <a:rPr lang="en-US" dirty="0" smtClean="0"/>
              <a:t>Pharmacist</a:t>
            </a:r>
          </a:p>
          <a:p>
            <a:pPr eaLnBrk="1" hangingPunct="1">
              <a:spcBef>
                <a:spcPct val="0"/>
              </a:spcBef>
              <a:buClr>
                <a:srgbClr val="FFFF00"/>
              </a:buClr>
            </a:pPr>
            <a:r>
              <a:rPr lang="en-US" dirty="0" smtClean="0"/>
              <a:t>Dentist/Optometrist</a:t>
            </a:r>
          </a:p>
          <a:p>
            <a:pPr eaLnBrk="1" hangingPunct="1">
              <a:spcBef>
                <a:spcPct val="0"/>
              </a:spcBef>
              <a:buClr>
                <a:srgbClr val="FFFF00"/>
              </a:buClr>
            </a:pPr>
            <a:r>
              <a:rPr lang="en-US" dirty="0" smtClean="0"/>
              <a:t>The dog</a:t>
            </a:r>
          </a:p>
          <a:p>
            <a:pPr eaLnBrk="1" hangingPunct="1">
              <a:spcBef>
                <a:spcPct val="0"/>
              </a:spcBef>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a:bodyPr>
          <a:lstStyle/>
          <a:p>
            <a:pPr eaLnBrk="1" fontAlgn="auto" hangingPunct="1">
              <a:spcAft>
                <a:spcPts val="0"/>
              </a:spcAft>
              <a:defRPr/>
            </a:pPr>
            <a:r>
              <a:rPr lang="en-US" dirty="0" smtClean="0">
                <a:solidFill>
                  <a:srgbClr val="0066FF"/>
                </a:solidFill>
                <a:latin typeface="Arial" charset="0"/>
              </a:rPr>
              <a:t>Paraprofessional Health Care Workers</a:t>
            </a:r>
            <a:endParaRPr lang="en-US" dirty="0" smtClean="0">
              <a:solidFill>
                <a:srgbClr val="0066FF"/>
              </a:solidFill>
            </a:endParaRPr>
          </a:p>
        </p:txBody>
      </p:sp>
      <p:sp>
        <p:nvSpPr>
          <p:cNvPr id="64515" name="Rectangle 3"/>
          <p:cNvSpPr>
            <a:spLocks noGrp="1" noChangeArrowheads="1"/>
          </p:cNvSpPr>
          <p:nvPr>
            <p:ph type="body" idx="1"/>
          </p:nvPr>
        </p:nvSpPr>
        <p:spPr>
          <a:xfrm>
            <a:off x="228600" y="1600200"/>
            <a:ext cx="8610600" cy="4525963"/>
          </a:xfrm>
        </p:spPr>
        <p:txBody>
          <a:bodyPr/>
          <a:lstStyle/>
          <a:p>
            <a:pPr eaLnBrk="1" hangingPunct="1"/>
            <a:r>
              <a:rPr lang="en-US" sz="2800" dirty="0" smtClean="0">
                <a:latin typeface="Arial" charset="0"/>
              </a:rPr>
              <a:t>Lay health care workers have been recognized since 1950s. </a:t>
            </a:r>
          </a:p>
          <a:p>
            <a:pPr eaLnBrk="1" hangingPunct="1"/>
            <a:endParaRPr lang="en-US" sz="2800" dirty="0" smtClean="0">
              <a:latin typeface="Arial" charset="0"/>
            </a:endParaRPr>
          </a:p>
          <a:p>
            <a:pPr eaLnBrk="1" hangingPunct="1"/>
            <a:r>
              <a:rPr lang="en-US" sz="2800" dirty="0" smtClean="0">
                <a:latin typeface="Arial" charset="0"/>
              </a:rPr>
              <a:t>Initially utilized in migrant farming communities</a:t>
            </a:r>
          </a:p>
          <a:p>
            <a:pPr eaLnBrk="1" hangingPunct="1"/>
            <a:endParaRPr lang="en-US" sz="2800" dirty="0" smtClean="0">
              <a:latin typeface="Arial" charset="0"/>
            </a:endParaRPr>
          </a:p>
          <a:p>
            <a:pPr eaLnBrk="1" hangingPunct="1"/>
            <a:r>
              <a:rPr lang="en-US" sz="2800" dirty="0" smtClean="0">
                <a:latin typeface="Arial" charset="0"/>
              </a:rPr>
              <a:t>Expansion to indigenous communities</a:t>
            </a:r>
          </a:p>
          <a:p>
            <a:pPr eaLnBrk="1" hangingPunct="1"/>
            <a:endParaRPr lang="en-US" sz="2800" dirty="0" smtClean="0">
              <a:latin typeface="Arial" charset="0"/>
            </a:endParaRPr>
          </a:p>
          <a:p>
            <a:pPr eaLnBrk="1" hangingPunct="1"/>
            <a:r>
              <a:rPr lang="en-US" sz="2800" dirty="0" smtClean="0">
                <a:latin typeface="Arial" charset="0"/>
              </a:rPr>
              <a:t>&gt;12,500 CHWs practicing in US </a:t>
            </a:r>
          </a:p>
          <a:p>
            <a:pPr eaLnBrk="1" hangingPunct="1">
              <a:buFont typeface="Arial" charset="0"/>
              <a:buNone/>
            </a:pPr>
            <a:endParaRPr lang="en-US" sz="2800" dirty="0" smtClean="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2">
            <a:extLst>
              <a:ext uri="{28A0092B-C50C-407E-A947-70E740481C1C}">
                <a14:useLocalDpi xmlns:a14="http://schemas.microsoft.com/office/drawing/2010/main" val="0"/>
              </a:ext>
            </a:extLst>
          </a:blip>
          <a:srcRect l="3078" t="11111" b="14444"/>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p:cNvSpPr txBox="1">
            <a:spLocks noChangeArrowheads="1"/>
          </p:cNvSpPr>
          <p:nvPr/>
        </p:nvSpPr>
        <p:spPr bwMode="auto">
          <a:xfrm>
            <a:off x="-152400" y="2819400"/>
            <a:ext cx="899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4" name="Rectangle 3"/>
          <p:cNvSpPr/>
          <p:nvPr/>
        </p:nvSpPr>
        <p:spPr>
          <a:xfrm>
            <a:off x="0" y="29718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32766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37338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0" y="42672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3962400"/>
            <a:ext cx="8839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0" y="50292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44958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0" y="48006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0" y="52578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0" y="-228600"/>
            <a:ext cx="8686800" cy="1143000"/>
          </a:xfrm>
        </p:spPr>
        <p:txBody>
          <a:bodyPr/>
          <a:lstStyle/>
          <a:p>
            <a:r>
              <a:rPr lang="en-US" sz="3600" smtClean="0">
                <a:solidFill>
                  <a:srgbClr val="0066FF"/>
                </a:solidFill>
              </a:rPr>
              <a:t>Cost Effective Data</a:t>
            </a:r>
          </a:p>
        </p:txBody>
      </p:sp>
      <p:sp>
        <p:nvSpPr>
          <p:cNvPr id="71683" name="Rectangle 3"/>
          <p:cNvSpPr>
            <a:spLocks noGrp="1"/>
          </p:cNvSpPr>
          <p:nvPr>
            <p:ph type="body" idx="1"/>
          </p:nvPr>
        </p:nvSpPr>
        <p:spPr/>
        <p:txBody>
          <a:bodyPr/>
          <a:lstStyle/>
          <a:p>
            <a:endParaRPr lang="en-US" sz="3200" smtClean="0"/>
          </a:p>
        </p:txBody>
      </p:sp>
      <p:pic>
        <p:nvPicPr>
          <p:cNvPr id="71684" name="Picture 4" descr="17_1Swhitley_tab0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334000"/>
            <a:ext cx="8839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6477000" cy="369332"/>
          </a:xfrm>
          <a:prstGeom prst="rect">
            <a:avLst/>
          </a:prstGeom>
          <a:noFill/>
        </p:spPr>
        <p:txBody>
          <a:bodyPr wrap="square" rtlCol="0">
            <a:spAutoFit/>
          </a:bodyPr>
          <a:lstStyle/>
          <a:p>
            <a:r>
              <a:rPr lang="en-US" dirty="0" smtClean="0"/>
              <a:t>Show movie</a:t>
            </a:r>
            <a:endParaRPr lang="en-US" dirty="0"/>
          </a:p>
        </p:txBody>
      </p:sp>
    </p:spTree>
    <p:extLst>
      <p:ext uri="{BB962C8B-B14F-4D97-AF65-F5344CB8AC3E}">
        <p14:creationId xmlns:p14="http://schemas.microsoft.com/office/powerpoint/2010/main" val="2253635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533400" y="457200"/>
            <a:ext cx="8610600" cy="501650"/>
          </a:xfrm>
        </p:spPr>
        <p:txBody>
          <a:bodyPr rtlCol="0">
            <a:normAutofit fontScale="90000"/>
          </a:bodyPr>
          <a:lstStyle/>
          <a:p>
            <a:pPr eaLnBrk="1" fontAlgn="auto" hangingPunct="1">
              <a:spcAft>
                <a:spcPts val="0"/>
              </a:spcAft>
              <a:defRPr/>
            </a:pPr>
            <a:r>
              <a:rPr lang="en-US" dirty="0" smtClean="0">
                <a:solidFill>
                  <a:srgbClr val="0070C0"/>
                </a:solidFill>
              </a:rPr>
              <a:t>   ECHO and CHWs/CHRs for Diabetes</a:t>
            </a:r>
          </a:p>
        </p:txBody>
      </p:sp>
      <p:sp>
        <p:nvSpPr>
          <p:cNvPr id="73731" name="Rectangle 3"/>
          <p:cNvSpPr>
            <a:spLocks noGrp="1" noChangeArrowheads="1"/>
          </p:cNvSpPr>
          <p:nvPr>
            <p:ph type="body" idx="1"/>
          </p:nvPr>
        </p:nvSpPr>
        <p:spPr>
          <a:xfrm>
            <a:off x="15766" y="1524000"/>
            <a:ext cx="9144000" cy="4830763"/>
          </a:xfrm>
        </p:spPr>
        <p:txBody>
          <a:bodyPr/>
          <a:lstStyle/>
          <a:p>
            <a:pPr eaLnBrk="1" hangingPunct="1"/>
            <a:r>
              <a:rPr lang="en-US" sz="2400" dirty="0" smtClean="0">
                <a:latin typeface="Arial" charset="0"/>
                <a:cs typeface="Arial" charset="0"/>
              </a:rPr>
              <a:t>Phase 1 Training</a:t>
            </a:r>
          </a:p>
          <a:p>
            <a:pPr lvl="1" eaLnBrk="1" hangingPunct="1"/>
            <a:r>
              <a:rPr lang="en-US" sz="2000" dirty="0" smtClean="0">
                <a:latin typeface="Arial" charset="0"/>
                <a:cs typeface="Arial" charset="0"/>
              </a:rPr>
              <a:t>6-month ECHO based distance learning diabetes curriculum</a:t>
            </a:r>
          </a:p>
          <a:p>
            <a:pPr lvl="2" eaLnBrk="1" hangingPunct="1"/>
            <a:r>
              <a:rPr lang="en-US" sz="2000" dirty="0" smtClean="0">
                <a:latin typeface="Arial" charset="0"/>
                <a:cs typeface="Arial" charset="0"/>
              </a:rPr>
              <a:t>Didactics</a:t>
            </a:r>
          </a:p>
          <a:p>
            <a:pPr lvl="2" eaLnBrk="1" hangingPunct="1"/>
            <a:r>
              <a:rPr lang="en-US" sz="2000" dirty="0" smtClean="0">
                <a:latin typeface="Arial" charset="0"/>
                <a:cs typeface="Arial" charset="0"/>
              </a:rPr>
              <a:t>Case based</a:t>
            </a:r>
          </a:p>
          <a:p>
            <a:pPr lvl="2" eaLnBrk="1" hangingPunct="1"/>
            <a:r>
              <a:rPr lang="en-US" sz="2000" dirty="0" smtClean="0">
                <a:latin typeface="Arial" charset="0"/>
                <a:cs typeface="Arial" charset="0"/>
              </a:rPr>
              <a:t>Culturally adapted</a:t>
            </a:r>
          </a:p>
          <a:p>
            <a:pPr lvl="2" eaLnBrk="1" hangingPunct="1"/>
            <a:endParaRPr lang="en-US" sz="2000" dirty="0" smtClean="0">
              <a:latin typeface="Arial" charset="0"/>
              <a:cs typeface="Arial" charset="0"/>
            </a:endParaRPr>
          </a:p>
          <a:p>
            <a:pPr eaLnBrk="1" hangingPunct="1"/>
            <a:r>
              <a:rPr lang="en-US" sz="2400" dirty="0" smtClean="0">
                <a:latin typeface="Arial" charset="0"/>
                <a:cs typeface="Arial" charset="0"/>
              </a:rPr>
              <a:t>Phase 2 Implementation into Practices</a:t>
            </a:r>
          </a:p>
          <a:p>
            <a:pPr lvl="1" eaLnBrk="1" hangingPunct="1"/>
            <a:r>
              <a:rPr lang="en-US" sz="2000" dirty="0" smtClean="0">
                <a:latin typeface="Arial" charset="0"/>
                <a:cs typeface="Arial" charset="0"/>
              </a:rPr>
              <a:t>Pilot the </a:t>
            </a:r>
            <a:r>
              <a:rPr lang="en-US" sz="2000" dirty="0" err="1" smtClean="0">
                <a:latin typeface="Arial" charset="0"/>
                <a:cs typeface="Arial" charset="0"/>
              </a:rPr>
              <a:t>Teamlet</a:t>
            </a:r>
            <a:r>
              <a:rPr lang="en-US" sz="2000" dirty="0" smtClean="0">
                <a:latin typeface="Arial" charset="0"/>
                <a:cs typeface="Arial" charset="0"/>
              </a:rPr>
              <a:t> model using CHWs as the coach</a:t>
            </a:r>
          </a:p>
          <a:p>
            <a:pPr lvl="1" eaLnBrk="1" hangingPunct="1"/>
            <a:r>
              <a:rPr lang="en-US" sz="2000" dirty="0" smtClean="0">
                <a:latin typeface="Arial" charset="0"/>
                <a:cs typeface="Arial" charset="0"/>
              </a:rPr>
              <a:t>On going support through ECHO</a:t>
            </a:r>
          </a:p>
          <a:p>
            <a:pPr lvl="1" eaLnBrk="1" hangingPunct="1"/>
            <a:endParaRPr lang="en-US" sz="2000" dirty="0" smtClean="0">
              <a:latin typeface="Arial" charset="0"/>
              <a:cs typeface="Arial" charset="0"/>
            </a:endParaRPr>
          </a:p>
          <a:p>
            <a:pPr eaLnBrk="1" hangingPunct="1"/>
            <a:r>
              <a:rPr lang="en-US" sz="2400" dirty="0" smtClean="0">
                <a:latin typeface="Arial" charset="0"/>
                <a:cs typeface="Arial" charset="0"/>
              </a:rPr>
              <a:t>Phase 3 Sustainability</a:t>
            </a:r>
          </a:p>
          <a:p>
            <a:pPr lvl="1" eaLnBrk="1" hangingPunct="1"/>
            <a:r>
              <a:rPr lang="en-US" sz="2000" dirty="0" smtClean="0">
                <a:latin typeface="Arial" charset="0"/>
                <a:cs typeface="Arial" charset="0"/>
              </a:rPr>
              <a:t>Evaluation of health care organizations</a:t>
            </a:r>
          </a:p>
          <a:p>
            <a:pPr lvl="1" eaLnBrk="1" hangingPunct="1"/>
            <a:r>
              <a:rPr lang="en-US" sz="2000" dirty="0" smtClean="0">
                <a:latin typeface="Arial" charset="0"/>
                <a:cs typeface="Arial" charset="0"/>
              </a:rPr>
              <a:t>Billing/Reimbursement</a:t>
            </a:r>
          </a:p>
          <a:p>
            <a:pPr lvl="1" eaLnBrk="1" hangingPunct="1"/>
            <a:endParaRPr lang="en-US" sz="2000" dirty="0" smtClean="0">
              <a:latin typeface="Arial" charset="0"/>
              <a:cs typeface="Arial" charset="0"/>
            </a:endParaRPr>
          </a:p>
          <a:p>
            <a:pPr eaLnBrk="1" hangingPunct="1"/>
            <a:endParaRPr lang="en-US" sz="2000" dirty="0" smtClean="0">
              <a:latin typeface="Arial" charset="0"/>
              <a:cs typeface="Arial" charset="0"/>
            </a:endParaRPr>
          </a:p>
          <a:p>
            <a:pPr eaLnBrk="1" hangingPunct="1"/>
            <a:endParaRPr lang="en-US" sz="2000" dirty="0" smtClean="0">
              <a:latin typeface="Arial" charset="0"/>
              <a:cs typeface="Arial" charset="0"/>
            </a:endParaRPr>
          </a:p>
          <a:p>
            <a:pPr eaLnBrk="1" hangingPunct="1"/>
            <a:endParaRPr lang="en-US" sz="2000" dirty="0" smtClean="0">
              <a:latin typeface="Arial" charset="0"/>
              <a:cs typeface="Arial" charset="0"/>
            </a:endParaRPr>
          </a:p>
          <a:p>
            <a:pPr eaLnBrk="1" hangingPunct="1"/>
            <a:endParaRPr lang="en-US" sz="20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67494"/>
            <a:ext cx="8229600" cy="1942306"/>
          </a:xfrm>
        </p:spPr>
        <p:txBody>
          <a:bodyPr>
            <a:normAutofit/>
          </a:bodyPr>
          <a:lstStyle/>
          <a:p>
            <a:pPr marL="0" algn="ctr" eaLnBrk="1" hangingPunct="1">
              <a:defRPr/>
            </a:pPr>
            <a:r>
              <a:rPr lang="en-US" sz="4400" b="1" dirty="0" smtClean="0">
                <a:solidFill>
                  <a:srgbClr val="FFFF00"/>
                </a:solidFill>
              </a:rPr>
              <a:t>ECHO Diabetes</a:t>
            </a:r>
            <a:r>
              <a:rPr lang="en-US" sz="3600" b="1" dirty="0" smtClean="0">
                <a:solidFill>
                  <a:srgbClr val="FFFF00"/>
                </a:solidFill>
              </a:rPr>
              <a:t/>
            </a:r>
            <a:br>
              <a:rPr lang="en-US" sz="3600" b="1" dirty="0" smtClean="0">
                <a:solidFill>
                  <a:srgbClr val="FFFF00"/>
                </a:solidFill>
              </a:rPr>
            </a:br>
            <a:r>
              <a:rPr lang="en-US" sz="3600" b="1" dirty="0" smtClean="0">
                <a:solidFill>
                  <a:srgbClr val="FFFF00"/>
                </a:solidFill>
              </a:rPr>
              <a:t>Community Resource Education Worker Training (CREW)</a:t>
            </a:r>
          </a:p>
        </p:txBody>
      </p:sp>
      <p:sp>
        <p:nvSpPr>
          <p:cNvPr id="31747" name="Content Placeholder 2"/>
          <p:cNvSpPr>
            <a:spLocks noGrp="1"/>
          </p:cNvSpPr>
          <p:nvPr>
            <p:ph idx="1"/>
          </p:nvPr>
        </p:nvSpPr>
        <p:spPr>
          <a:xfrm>
            <a:off x="457200" y="2438400"/>
            <a:ext cx="8229600" cy="4016375"/>
          </a:xfrm>
        </p:spPr>
        <p:txBody>
          <a:bodyPr/>
          <a:lstStyle/>
          <a:p>
            <a:pPr algn="ctr" eaLnBrk="1" hangingPunct="1">
              <a:buFont typeface="Arial" charset="0"/>
              <a:buNone/>
            </a:pPr>
            <a:r>
              <a:rPr lang="en-US" dirty="0" smtClean="0"/>
              <a:t>There are </a:t>
            </a:r>
            <a:r>
              <a:rPr lang="en-US" dirty="0" smtClean="0">
                <a:solidFill>
                  <a:srgbClr val="FFFF00"/>
                </a:solidFill>
              </a:rPr>
              <a:t>MANY</a:t>
            </a:r>
            <a:r>
              <a:rPr lang="en-US" dirty="0" smtClean="0"/>
              <a:t> effective </a:t>
            </a:r>
            <a:br>
              <a:rPr lang="en-US" dirty="0" smtClean="0"/>
            </a:br>
            <a:r>
              <a:rPr lang="en-US" dirty="0" smtClean="0"/>
              <a:t>CHW/CHR training programs, and many studies demonstrating the effectiveness of CHWs/CHRs as chronic disease managers (especially in diabetes).  </a:t>
            </a:r>
          </a:p>
          <a:p>
            <a:pPr algn="ctr" eaLnBrk="1" hangingPunct="1">
              <a:buFont typeface="Arial" charset="0"/>
              <a:buNone/>
            </a:pPr>
            <a:endParaRPr lang="en-US" dirty="0" smtClean="0"/>
          </a:p>
          <a:p>
            <a:pPr algn="ctr" eaLnBrk="1" hangingPunct="1">
              <a:buFont typeface="Arial" charset="0"/>
              <a:buNone/>
            </a:pPr>
            <a:r>
              <a:rPr lang="en-US" dirty="0" smtClean="0"/>
              <a:t>What is </a:t>
            </a:r>
            <a:r>
              <a:rPr lang="en-US" dirty="0" smtClean="0">
                <a:solidFill>
                  <a:srgbClr val="FFFF00"/>
                </a:solidFill>
              </a:rPr>
              <a:t>DIFFERENT</a:t>
            </a:r>
            <a:r>
              <a:rPr lang="en-US" dirty="0" smtClean="0"/>
              <a:t> about our model?</a:t>
            </a:r>
          </a:p>
          <a:p>
            <a:pPr eaLnBrk="1" hangingPunct="1"/>
            <a:endParaRPr lang="en-US" dirty="0" smtClean="0"/>
          </a:p>
        </p:txBody>
      </p:sp>
    </p:spTree>
    <p:extLst>
      <p:ext uri="{BB962C8B-B14F-4D97-AF65-F5344CB8AC3E}">
        <p14:creationId xmlns:p14="http://schemas.microsoft.com/office/powerpoint/2010/main" val="25208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67494"/>
            <a:ext cx="8229600" cy="875506"/>
          </a:xfrm>
        </p:spPr>
        <p:txBody>
          <a:bodyPr/>
          <a:lstStyle/>
          <a:p>
            <a:pPr marL="0" eaLnBrk="1" hangingPunct="1">
              <a:defRPr/>
            </a:pPr>
            <a:r>
              <a:rPr lang="en-US" sz="3200" b="1" dirty="0" smtClean="0">
                <a:solidFill>
                  <a:srgbClr val="FFFF00"/>
                </a:solidFill>
              </a:rPr>
              <a:t>What is the ECHO CHW training model?</a:t>
            </a:r>
          </a:p>
        </p:txBody>
      </p:sp>
      <p:sp>
        <p:nvSpPr>
          <p:cNvPr id="43011" name="Content Placeholder 2"/>
          <p:cNvSpPr>
            <a:spLocks noGrp="1"/>
          </p:cNvSpPr>
          <p:nvPr>
            <p:ph idx="1"/>
          </p:nvPr>
        </p:nvSpPr>
        <p:spPr>
          <a:xfrm>
            <a:off x="457200" y="1232338"/>
            <a:ext cx="8229600" cy="5638800"/>
          </a:xfrm>
        </p:spPr>
        <p:txBody>
          <a:bodyPr/>
          <a:lstStyle/>
          <a:p>
            <a:pPr eaLnBrk="1" hangingPunct="1">
              <a:buClr>
                <a:srgbClr val="FFFF00"/>
              </a:buClr>
              <a:buSzPct val="150000"/>
              <a:buFont typeface="Arial" pitchFamily="34" charset="0"/>
              <a:buChar char="•"/>
              <a:defRPr/>
            </a:pPr>
            <a:r>
              <a:rPr lang="en-US" sz="2000" dirty="0" smtClean="0"/>
              <a:t>No cost to participants (no tuition, travel reimbursement, free IT support)</a:t>
            </a:r>
          </a:p>
          <a:p>
            <a:pPr eaLnBrk="1" hangingPunct="1">
              <a:buClr>
                <a:srgbClr val="FFFF00"/>
              </a:buClr>
              <a:buSzPct val="150000"/>
              <a:buFont typeface="Arial" pitchFamily="34" charset="0"/>
              <a:buChar char="•"/>
              <a:defRPr/>
            </a:pPr>
            <a:r>
              <a:rPr lang="en-US" sz="2000" dirty="0" smtClean="0"/>
              <a:t>Three modes of delivery:</a:t>
            </a:r>
          </a:p>
          <a:p>
            <a:pPr marL="896937" lvl="1" indent="-457200" eaLnBrk="1" hangingPunct="1">
              <a:buClr>
                <a:srgbClr val="FFFF00"/>
              </a:buClr>
              <a:buSzPct val="150000"/>
              <a:buFont typeface="+mj-lt"/>
              <a:buAutoNum type="arabicPeriod"/>
              <a:defRPr/>
            </a:pPr>
            <a:r>
              <a:rPr lang="en-US" sz="2000" dirty="0" smtClean="0"/>
              <a:t>Face-to-face training, allowing for hands-on training and practice of skills</a:t>
            </a:r>
          </a:p>
          <a:p>
            <a:pPr marL="896937" lvl="1" indent="-457200" eaLnBrk="1" hangingPunct="1">
              <a:buClr>
                <a:srgbClr val="FFFF00"/>
              </a:buClr>
              <a:buSzPct val="150000"/>
              <a:buFont typeface="+mj-lt"/>
              <a:buAutoNum type="arabicPeriod"/>
              <a:defRPr/>
            </a:pPr>
            <a:r>
              <a:rPr lang="en-US" sz="2000" dirty="0" smtClean="0"/>
              <a:t>Weekly teleconferences (with participants on both video and phone), which include</a:t>
            </a:r>
          </a:p>
          <a:p>
            <a:pPr marL="1177925" lvl="2" indent="-320675" eaLnBrk="1" hangingPunct="1">
              <a:buClr>
                <a:srgbClr val="FFFF00"/>
              </a:buClr>
              <a:buSzPct val="150000"/>
              <a:buFont typeface="Wingdings" pitchFamily="2" charset="2"/>
              <a:buChar char="§"/>
              <a:defRPr/>
            </a:pPr>
            <a:r>
              <a:rPr lang="en-US" sz="2000" dirty="0" smtClean="0"/>
              <a:t>presenting and discussing patient cases</a:t>
            </a:r>
          </a:p>
          <a:p>
            <a:pPr marL="1177925" lvl="2" indent="-320675" eaLnBrk="1" hangingPunct="1">
              <a:buClr>
                <a:srgbClr val="FFFF00"/>
              </a:buClr>
              <a:buSzPct val="150000"/>
              <a:buFont typeface="Wingdings" pitchFamily="2" charset="2"/>
              <a:buChar char="§"/>
              <a:defRPr/>
            </a:pPr>
            <a:r>
              <a:rPr lang="en-US" sz="2000" dirty="0" smtClean="0"/>
              <a:t>resource sharing, networking and strategic didactic presentations by experts</a:t>
            </a:r>
          </a:p>
          <a:p>
            <a:pPr marL="1177925" lvl="2" indent="-320675" eaLnBrk="1" hangingPunct="1">
              <a:buClr>
                <a:srgbClr val="FFFF00"/>
              </a:buClr>
              <a:buSzPct val="150000"/>
              <a:buFont typeface="Wingdings" pitchFamily="2" charset="2"/>
              <a:buChar char="§"/>
              <a:defRPr/>
            </a:pPr>
            <a:r>
              <a:rPr lang="en-US" sz="2000" dirty="0" smtClean="0"/>
              <a:t>participant learning loops</a:t>
            </a:r>
          </a:p>
          <a:p>
            <a:pPr marL="574675" lvl="1" indent="0" eaLnBrk="1" hangingPunct="1">
              <a:buClr>
                <a:srgbClr val="FFFF00"/>
              </a:buClr>
              <a:buSzPct val="150000"/>
              <a:buNone/>
              <a:defRPr/>
            </a:pPr>
            <a:r>
              <a:rPr lang="en-US" sz="3200" dirty="0" smtClean="0">
                <a:solidFill>
                  <a:srgbClr val="FFFF00"/>
                </a:solidFill>
              </a:rPr>
              <a:t>3</a:t>
            </a:r>
            <a:r>
              <a:rPr lang="en-US" sz="2000" dirty="0" smtClean="0">
                <a:solidFill>
                  <a:srgbClr val="FFFF00"/>
                </a:solidFill>
              </a:rPr>
              <a:t>.  </a:t>
            </a:r>
            <a:r>
              <a:rPr lang="en-US" sz="2000" dirty="0" smtClean="0"/>
              <a:t>Video modules for material that doesn’t require much interactive Q &amp; A</a:t>
            </a:r>
          </a:p>
          <a:p>
            <a:pPr eaLnBrk="1" hangingPunct="1">
              <a:buFont typeface="Arial" pitchFamily="34" charset="0"/>
              <a:buNone/>
              <a:defRPr/>
            </a:pPr>
            <a:r>
              <a:rPr lang="en-US" sz="2000" dirty="0" smtClean="0"/>
              <a:t>	</a:t>
            </a:r>
          </a:p>
        </p:txBody>
      </p:sp>
    </p:spTree>
    <p:extLst>
      <p:ext uri="{BB962C8B-B14F-4D97-AF65-F5344CB8AC3E}">
        <p14:creationId xmlns:p14="http://schemas.microsoft.com/office/powerpoint/2010/main" val="9811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01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6445250"/>
            <a:ext cx="184150" cy="336550"/>
          </a:xfrm>
          <a:prstGeom prst="rect">
            <a:avLst/>
          </a:prstGeom>
          <a:noFill/>
          <a:ln w="9525">
            <a:noFill/>
            <a:miter lim="800000"/>
            <a:headEnd/>
            <a:tailEnd/>
          </a:ln>
        </p:spPr>
        <p:txBody>
          <a:bodyPr wrap="none">
            <a:spAutoFit/>
          </a:bodyPr>
          <a:lstStyle/>
          <a:p>
            <a:endParaRPr lang="en-US" sz="1600" b="1" dirty="0">
              <a:solidFill>
                <a:srgbClr val="008193"/>
              </a:solidFill>
              <a:latin typeface="Tw Cen MT" pitchFamily="34" charset="0"/>
            </a:endParaRPr>
          </a:p>
        </p:txBody>
      </p:sp>
      <p:sp>
        <p:nvSpPr>
          <p:cNvPr id="24580" name="Text Box 4"/>
          <p:cNvSpPr txBox="1">
            <a:spLocks noChangeArrowheads="1"/>
          </p:cNvSpPr>
          <p:nvPr/>
        </p:nvSpPr>
        <p:spPr bwMode="auto">
          <a:xfrm>
            <a:off x="184150" y="1524000"/>
            <a:ext cx="8959850" cy="5693866"/>
          </a:xfrm>
          <a:prstGeom prst="rect">
            <a:avLst/>
          </a:prstGeom>
          <a:noFill/>
          <a:ln w="9525">
            <a:noFill/>
            <a:miter lim="800000"/>
            <a:headEnd/>
            <a:tailEnd/>
          </a:ln>
        </p:spPr>
        <p:txBody>
          <a:bodyPr wrap="square">
            <a:spAutoFit/>
          </a:bodyPr>
          <a:lstStyle/>
          <a:p>
            <a:pPr marL="920750" lvl="1" indent="-463550">
              <a:buClr>
                <a:srgbClr val="FFFF00"/>
              </a:buClr>
              <a:buFont typeface="Wingdings" pitchFamily="2" charset="2"/>
              <a:buChar char="v"/>
              <a:defRPr/>
            </a:pPr>
            <a:r>
              <a:rPr lang="en-US" sz="2800" dirty="0" smtClean="0">
                <a:solidFill>
                  <a:srgbClr val="FFFFFF"/>
                </a:solidFill>
                <a:latin typeface="+mn-lt"/>
              </a:rPr>
              <a:t>Train </a:t>
            </a:r>
            <a:r>
              <a:rPr lang="en-US" sz="2800" dirty="0">
                <a:solidFill>
                  <a:srgbClr val="FFFFFF"/>
                </a:solidFill>
                <a:latin typeface="+mn-lt"/>
              </a:rPr>
              <a:t>rural and underserved physicians, nurses, pharmacists, educators in diagnosis and treatment of common, complex and treatable </a:t>
            </a:r>
            <a:r>
              <a:rPr lang="en-US" sz="2800" dirty="0" smtClean="0">
                <a:solidFill>
                  <a:srgbClr val="FFFFFF"/>
                </a:solidFill>
                <a:latin typeface="+mn-lt"/>
              </a:rPr>
              <a:t>diseases </a:t>
            </a:r>
          </a:p>
          <a:p>
            <a:pPr marL="920750" lvl="1" indent="-463550">
              <a:buClr>
                <a:srgbClr val="FFFF00"/>
              </a:buClr>
              <a:buFont typeface="Wingdings" pitchFamily="2" charset="2"/>
              <a:buChar char="v"/>
              <a:defRPr/>
            </a:pPr>
            <a:endParaRPr lang="en-US" sz="2800" dirty="0" smtClean="0">
              <a:solidFill>
                <a:srgbClr val="FFFFFF"/>
              </a:solidFill>
              <a:latin typeface="+mn-lt"/>
            </a:endParaRPr>
          </a:p>
          <a:p>
            <a:pPr marL="920750" lvl="1" indent="-463550">
              <a:buClr>
                <a:srgbClr val="FFFF00"/>
              </a:buClr>
              <a:buFont typeface="Wingdings" pitchFamily="2" charset="2"/>
              <a:buChar char="v"/>
              <a:defRPr/>
            </a:pPr>
            <a:r>
              <a:rPr lang="en-US" sz="2800" dirty="0" smtClean="0">
                <a:solidFill>
                  <a:srgbClr val="FFFFFF"/>
                </a:solidFill>
                <a:latin typeface="+mn-lt"/>
              </a:rPr>
              <a:t>Use IT to leverage resources</a:t>
            </a:r>
          </a:p>
          <a:p>
            <a:pPr marL="1377950" lvl="2" indent="-463550">
              <a:buClr>
                <a:srgbClr val="FFFF00"/>
              </a:buClr>
              <a:buFont typeface="Courier New" pitchFamily="49" charset="0"/>
              <a:buChar char="o"/>
              <a:defRPr/>
            </a:pPr>
            <a:r>
              <a:rPr lang="en-US" sz="2800" dirty="0" smtClean="0">
                <a:solidFill>
                  <a:srgbClr val="FFFFFF"/>
                </a:solidFill>
                <a:latin typeface="+mn-lt"/>
              </a:rPr>
              <a:t>Telemedicine “clinics”</a:t>
            </a:r>
          </a:p>
          <a:p>
            <a:pPr marL="1835150" lvl="3" indent="-463550">
              <a:buClr>
                <a:srgbClr val="FFFF00"/>
              </a:buClr>
              <a:buFont typeface="Wingdings" pitchFamily="2" charset="2"/>
              <a:buChar char="§"/>
              <a:defRPr/>
            </a:pPr>
            <a:r>
              <a:rPr lang="en-US" sz="2800" dirty="0" smtClean="0">
                <a:solidFill>
                  <a:srgbClr val="FFFFFF"/>
                </a:solidFill>
                <a:latin typeface="+mn-lt"/>
              </a:rPr>
              <a:t>CME/CE- didactics</a:t>
            </a:r>
          </a:p>
          <a:p>
            <a:pPr marL="1835150" lvl="3" indent="-463550">
              <a:buClr>
                <a:srgbClr val="FFFF00"/>
              </a:buClr>
              <a:buFont typeface="Wingdings" pitchFamily="2" charset="2"/>
              <a:buChar char="§"/>
              <a:defRPr/>
            </a:pPr>
            <a:r>
              <a:rPr lang="en-US" sz="2800" dirty="0" smtClean="0">
                <a:solidFill>
                  <a:srgbClr val="FFFFFF"/>
                </a:solidFill>
                <a:latin typeface="+mn-lt"/>
              </a:rPr>
              <a:t>Case based learning- by rural participants</a:t>
            </a:r>
          </a:p>
          <a:p>
            <a:pPr marL="1835150" lvl="3" indent="-463550">
              <a:buClr>
                <a:srgbClr val="FFFF00"/>
              </a:buClr>
              <a:buFont typeface="Wingdings" pitchFamily="2" charset="2"/>
              <a:buChar char="§"/>
              <a:defRPr/>
            </a:pPr>
            <a:r>
              <a:rPr lang="en-US" sz="2800" dirty="0" smtClean="0">
                <a:solidFill>
                  <a:srgbClr val="FFFFFF"/>
                </a:solidFill>
                <a:latin typeface="+mn-lt"/>
              </a:rPr>
              <a:t>Multidisciplinary team sharing</a:t>
            </a:r>
          </a:p>
          <a:p>
            <a:pPr marL="1835150" lvl="3" indent="-463550">
              <a:buClr>
                <a:srgbClr val="FFFF00"/>
              </a:buClr>
              <a:buFont typeface="Wingdings" pitchFamily="2" charset="2"/>
              <a:buChar char="§"/>
              <a:defRPr/>
            </a:pPr>
            <a:r>
              <a:rPr lang="en-US" sz="2800" dirty="0" smtClean="0">
                <a:solidFill>
                  <a:srgbClr val="FFFFFF"/>
                </a:solidFill>
                <a:latin typeface="+mn-lt"/>
              </a:rPr>
              <a:t>Patient co-management</a:t>
            </a:r>
          </a:p>
          <a:p>
            <a:pPr marL="920750" lvl="1" indent="-463550">
              <a:buClr>
                <a:srgbClr val="FFFF00"/>
              </a:buClr>
              <a:buFont typeface="Wingdings" pitchFamily="2" charset="2"/>
              <a:buChar char="v"/>
              <a:defRPr/>
            </a:pPr>
            <a:endParaRPr lang="en-US" sz="2800" dirty="0" smtClean="0">
              <a:solidFill>
                <a:srgbClr val="FFFFFF"/>
              </a:solidFill>
              <a:latin typeface="+mn-lt"/>
            </a:endParaRPr>
          </a:p>
        </p:txBody>
      </p:sp>
      <p:sp>
        <p:nvSpPr>
          <p:cNvPr id="13316" name="Text Box 5"/>
          <p:cNvSpPr txBox="1">
            <a:spLocks noChangeArrowheads="1"/>
          </p:cNvSpPr>
          <p:nvPr/>
        </p:nvSpPr>
        <p:spPr bwMode="auto">
          <a:xfrm>
            <a:off x="-92075" y="6437313"/>
            <a:ext cx="184150" cy="366712"/>
          </a:xfrm>
          <a:prstGeom prst="rect">
            <a:avLst/>
          </a:prstGeom>
          <a:noFill/>
          <a:ln w="9525">
            <a:noFill/>
            <a:miter lim="800000"/>
            <a:headEnd/>
            <a:tailEnd/>
          </a:ln>
        </p:spPr>
        <p:txBody>
          <a:bodyPr wrap="none">
            <a:spAutoFit/>
          </a:bodyPr>
          <a:lstStyle/>
          <a:p>
            <a:endParaRPr lang="en-US" dirty="0"/>
          </a:p>
        </p:txBody>
      </p:sp>
      <p:sp>
        <p:nvSpPr>
          <p:cNvPr id="24583" name="Text Box 9"/>
          <p:cNvSpPr txBox="1">
            <a:spLocks noChangeArrowheads="1"/>
          </p:cNvSpPr>
          <p:nvPr/>
        </p:nvSpPr>
        <p:spPr bwMode="auto">
          <a:xfrm>
            <a:off x="533400" y="228600"/>
            <a:ext cx="7924800" cy="830997"/>
          </a:xfrm>
          <a:prstGeom prst="rect">
            <a:avLst/>
          </a:prstGeom>
          <a:noFill/>
          <a:ln w="9525">
            <a:noFill/>
            <a:miter lim="800000"/>
            <a:headEnd/>
            <a:tailEnd/>
          </a:ln>
        </p:spPr>
        <p:txBody>
          <a:bodyPr wrap="square">
            <a:spAutoFit/>
          </a:bodyPr>
          <a:lstStyle/>
          <a:p>
            <a:pPr>
              <a:spcBef>
                <a:spcPct val="50000"/>
              </a:spcBef>
              <a:defRPr/>
            </a:pPr>
            <a:r>
              <a:rPr lang="en-US" sz="4800" b="1" dirty="0" smtClean="0">
                <a:solidFill>
                  <a:srgbClr val="FFFF00"/>
                </a:solidFill>
                <a:effectLst>
                  <a:outerShdw blurRad="38100" dist="38100" dir="2700000" algn="tl">
                    <a:srgbClr val="000000">
                      <a:alpha val="43137"/>
                    </a:srgbClr>
                  </a:outerShdw>
                </a:effectLst>
                <a:latin typeface="+mj-lt"/>
              </a:rPr>
              <a:t>Project ECHO Methods </a:t>
            </a:r>
            <a:endParaRPr lang="en-US" sz="4800" b="1"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marL="0" eaLnBrk="1" hangingPunct="1">
              <a:defRPr/>
            </a:pPr>
            <a:r>
              <a:rPr lang="en-US" b="1" dirty="0" smtClean="0">
                <a:solidFill>
                  <a:srgbClr val="FFFF00"/>
                </a:solidFill>
              </a:rPr>
              <a:t>NOT a train-the-trainer model</a:t>
            </a:r>
          </a:p>
        </p:txBody>
      </p:sp>
      <p:sp>
        <p:nvSpPr>
          <p:cNvPr id="45059" name="Content Placeholder 2"/>
          <p:cNvSpPr>
            <a:spLocks noGrp="1"/>
          </p:cNvSpPr>
          <p:nvPr>
            <p:ph idx="1"/>
          </p:nvPr>
        </p:nvSpPr>
        <p:spPr>
          <a:xfrm>
            <a:off x="457200" y="1882775"/>
            <a:ext cx="8229600" cy="4572000"/>
          </a:xfrm>
        </p:spPr>
        <p:txBody>
          <a:bodyPr/>
          <a:lstStyle/>
          <a:p>
            <a:pPr marL="0" indent="0" eaLnBrk="1" hangingPunct="1">
              <a:buFont typeface="Arial" pitchFamily="34" charset="0"/>
              <a:buNone/>
              <a:defRPr/>
            </a:pPr>
            <a:r>
              <a:rPr lang="en-US" sz="2400" dirty="0" smtClean="0"/>
              <a:t>We are NOT training for a specific intervention protocol.  Rather, we have created a highly rigorous training with </a:t>
            </a:r>
            <a:r>
              <a:rPr lang="en-US" sz="2400" dirty="0" smtClean="0">
                <a:solidFill>
                  <a:srgbClr val="FFFF00"/>
                </a:solidFill>
              </a:rPr>
              <a:t>broad applicability</a:t>
            </a:r>
            <a:r>
              <a:rPr lang="en-US" sz="2400" b="1" dirty="0" smtClean="0"/>
              <a:t>.</a:t>
            </a:r>
          </a:p>
          <a:p>
            <a:pPr marL="0" indent="0" eaLnBrk="1" hangingPunct="1">
              <a:buFont typeface="Arial" pitchFamily="34" charset="0"/>
              <a:buNone/>
              <a:defRPr/>
            </a:pPr>
            <a:endParaRPr lang="en-US" sz="2400" dirty="0" smtClean="0"/>
          </a:p>
          <a:p>
            <a:pPr marL="0" indent="0" eaLnBrk="1" hangingPunct="1">
              <a:buFont typeface="Arial" pitchFamily="34" charset="0"/>
              <a:buNone/>
              <a:defRPr/>
            </a:pPr>
            <a:r>
              <a:rPr lang="en-US" sz="2400" dirty="0" smtClean="0"/>
              <a:t>This allows these diabetes-specialists to serve within a wide variety of contexts (clinics, diabetes or heart-health programs, home visits, elder-care or assisted living centers, etc.), perform a wide variety of roles, and move within roles in their employment and improve their employment opportunities.</a:t>
            </a:r>
          </a:p>
          <a:p>
            <a:pPr eaLnBrk="1" hangingPunct="1">
              <a:defRPr/>
            </a:pPr>
            <a:endParaRPr lang="en-US" dirty="0" smtClean="0"/>
          </a:p>
        </p:txBody>
      </p:sp>
    </p:spTree>
    <p:extLst>
      <p:ext uri="{BB962C8B-B14F-4D97-AF65-F5344CB8AC3E}">
        <p14:creationId xmlns:p14="http://schemas.microsoft.com/office/powerpoint/2010/main" val="28011670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67494"/>
            <a:ext cx="8686800" cy="1637506"/>
          </a:xfrm>
        </p:spPr>
        <p:txBody>
          <a:bodyPr>
            <a:normAutofit fontScale="90000"/>
          </a:bodyPr>
          <a:lstStyle/>
          <a:p>
            <a:pPr marL="0" eaLnBrk="1" hangingPunct="1">
              <a:defRPr/>
            </a:pPr>
            <a:r>
              <a:rPr lang="en-US" b="1" dirty="0" smtClean="0">
                <a:solidFill>
                  <a:srgbClr val="FFFF00"/>
                </a:solidFill>
              </a:rPr>
              <a:t>More sustainable for CHW, employer and training organization</a:t>
            </a:r>
          </a:p>
        </p:txBody>
      </p:sp>
      <p:sp>
        <p:nvSpPr>
          <p:cNvPr id="35843" name="Content Placeholder 2"/>
          <p:cNvSpPr>
            <a:spLocks noGrp="1"/>
          </p:cNvSpPr>
          <p:nvPr>
            <p:ph idx="1"/>
          </p:nvPr>
        </p:nvSpPr>
        <p:spPr>
          <a:xfrm>
            <a:off x="457200" y="2133600"/>
            <a:ext cx="8229600" cy="4321175"/>
          </a:xfrm>
        </p:spPr>
        <p:txBody>
          <a:bodyPr/>
          <a:lstStyle/>
          <a:p>
            <a:pPr marL="0" indent="0" eaLnBrk="1" hangingPunct="1">
              <a:spcBef>
                <a:spcPts val="2400"/>
              </a:spcBef>
              <a:buFont typeface="Arial" charset="0"/>
              <a:buNone/>
            </a:pPr>
            <a:r>
              <a:rPr lang="en-US" sz="2200" i="1" dirty="0" smtClean="0"/>
              <a:t>“Light-footprint” </a:t>
            </a:r>
            <a:r>
              <a:rPr lang="en-US" sz="2200" dirty="0" smtClean="0"/>
              <a:t>training modality, using ECHO principles such as technology to overcome barriers and maintain low cost.  </a:t>
            </a:r>
          </a:p>
          <a:p>
            <a:pPr marL="0" indent="0" eaLnBrk="1" hangingPunct="1">
              <a:spcBef>
                <a:spcPts val="2400"/>
              </a:spcBef>
              <a:buFont typeface="Arial" charset="0"/>
              <a:buNone/>
            </a:pPr>
            <a:r>
              <a:rPr lang="en-US" sz="2200" dirty="0" smtClean="0"/>
              <a:t>Does not require participants to leave their communities, families or jobs for an extensive training periods.</a:t>
            </a:r>
          </a:p>
          <a:p>
            <a:pPr marL="0" indent="0" eaLnBrk="1" hangingPunct="1">
              <a:spcBef>
                <a:spcPts val="2400"/>
              </a:spcBef>
              <a:buFont typeface="Arial" charset="0"/>
              <a:buNone/>
            </a:pPr>
            <a:r>
              <a:rPr lang="en-US" sz="2200" dirty="0" smtClean="0"/>
              <a:t>Emphasis on team approach. </a:t>
            </a:r>
          </a:p>
          <a:p>
            <a:pPr marL="0" indent="0" eaLnBrk="1" hangingPunct="1">
              <a:spcBef>
                <a:spcPts val="2400"/>
              </a:spcBef>
              <a:buFont typeface="Arial" charset="0"/>
              <a:buNone/>
            </a:pPr>
            <a:r>
              <a:rPr lang="en-US" sz="2200" dirty="0" smtClean="0"/>
              <a:t>Highly replicable and sustainable across the globe.</a:t>
            </a:r>
          </a:p>
          <a:p>
            <a:pPr marL="0" indent="0" eaLnBrk="1" hangingPunct="1">
              <a:spcBef>
                <a:spcPts val="2400"/>
              </a:spcBef>
              <a:buFont typeface="Arial" charset="0"/>
              <a:buNone/>
            </a:pPr>
            <a:r>
              <a:rPr lang="en-US" sz="2200" dirty="0" smtClean="0"/>
              <a:t>Ongoing participation in the sessions after completion of training</a:t>
            </a:r>
            <a:r>
              <a:rPr lang="en-US" sz="2400" dirty="0" smtClean="0"/>
              <a:t>.</a:t>
            </a:r>
            <a:endParaRPr lang="en-US" sz="2200" dirty="0" smtClean="0"/>
          </a:p>
        </p:txBody>
      </p:sp>
    </p:spTree>
    <p:extLst>
      <p:ext uri="{BB962C8B-B14F-4D97-AF65-F5344CB8AC3E}">
        <p14:creationId xmlns:p14="http://schemas.microsoft.com/office/powerpoint/2010/main" val="4045844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267494"/>
            <a:ext cx="8229600" cy="1399032"/>
          </a:xfrm>
        </p:spPr>
        <p:txBody>
          <a:bodyPr/>
          <a:lstStyle/>
          <a:p>
            <a:pPr marL="0" eaLnBrk="1" hangingPunct="1">
              <a:defRPr/>
            </a:pPr>
            <a:r>
              <a:rPr lang="en-US" b="1" dirty="0" smtClean="0">
                <a:solidFill>
                  <a:srgbClr val="FFFF00"/>
                </a:solidFill>
              </a:rPr>
              <a:t>This isn’t </a:t>
            </a:r>
            <a:r>
              <a:rPr lang="en-US" b="1" i="1" dirty="0" smtClean="0">
                <a:solidFill>
                  <a:srgbClr val="FFFF00"/>
                </a:solidFill>
              </a:rPr>
              <a:t>“one and done”</a:t>
            </a:r>
          </a:p>
        </p:txBody>
      </p:sp>
      <p:sp>
        <p:nvSpPr>
          <p:cNvPr id="37891" name="Content Placeholder 2"/>
          <p:cNvSpPr>
            <a:spLocks noGrp="1"/>
          </p:cNvSpPr>
          <p:nvPr>
            <p:ph idx="1"/>
          </p:nvPr>
        </p:nvSpPr>
        <p:spPr>
          <a:xfrm>
            <a:off x="381000" y="1882775"/>
            <a:ext cx="8229600" cy="4572000"/>
          </a:xfrm>
        </p:spPr>
        <p:txBody>
          <a:bodyPr/>
          <a:lstStyle/>
          <a:p>
            <a:pPr indent="-447675" eaLnBrk="1" hangingPunct="1">
              <a:spcBef>
                <a:spcPts val="3000"/>
              </a:spcBef>
              <a:buClr>
                <a:srgbClr val="FFFF00"/>
              </a:buClr>
              <a:defRPr/>
            </a:pPr>
            <a:r>
              <a:rPr lang="en-US" dirty="0" smtClean="0"/>
              <a:t>Quality-assurance and ongoing learning provided by weekly teleconferences during and following training period.</a:t>
            </a:r>
          </a:p>
          <a:p>
            <a:pPr indent="-447675" eaLnBrk="1" hangingPunct="1">
              <a:spcBef>
                <a:spcPts val="3000"/>
              </a:spcBef>
              <a:buClr>
                <a:srgbClr val="FFFF00"/>
              </a:buClr>
              <a:defRPr/>
            </a:pPr>
            <a:r>
              <a:rPr lang="en-US" dirty="0" smtClean="0"/>
              <a:t>We provide basic certification and added </a:t>
            </a:r>
            <a:r>
              <a:rPr lang="en-US" i="1" dirty="0" smtClean="0"/>
              <a:t>“endorsements” </a:t>
            </a:r>
            <a:r>
              <a:rPr lang="en-US" dirty="0" smtClean="0"/>
              <a:t>in specific skills they have mastered.</a:t>
            </a:r>
          </a:p>
          <a:p>
            <a:pPr eaLnBrk="1" hangingPunct="1">
              <a:buFont typeface="Arial" charset="0"/>
              <a:buNone/>
              <a:defRPr/>
            </a:pPr>
            <a:endParaRPr lang="en-US" dirty="0" smtClean="0"/>
          </a:p>
        </p:txBody>
      </p:sp>
    </p:spTree>
    <p:extLst>
      <p:ext uri="{BB962C8B-B14F-4D97-AF65-F5344CB8AC3E}">
        <p14:creationId xmlns:p14="http://schemas.microsoft.com/office/powerpoint/2010/main" val="20638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fontScale="90000"/>
          </a:bodyPr>
          <a:lstStyle/>
          <a:p>
            <a:pPr marL="0" eaLnBrk="1" hangingPunct="1">
              <a:defRPr/>
            </a:pPr>
            <a:r>
              <a:rPr lang="en-US" b="1" dirty="0" smtClean="0">
                <a:solidFill>
                  <a:srgbClr val="FFFF00"/>
                </a:solidFill>
              </a:rPr>
              <a:t>We are also training supervisors for </a:t>
            </a:r>
            <a:r>
              <a:rPr lang="en-US" b="1" dirty="0" smtClean="0">
                <a:solidFill>
                  <a:srgbClr val="FF0000"/>
                </a:solidFill>
              </a:rPr>
              <a:t>systems-level change</a:t>
            </a:r>
          </a:p>
        </p:txBody>
      </p:sp>
      <p:sp>
        <p:nvSpPr>
          <p:cNvPr id="38915" name="Content Placeholder 2"/>
          <p:cNvSpPr>
            <a:spLocks noGrp="1"/>
          </p:cNvSpPr>
          <p:nvPr>
            <p:ph idx="1"/>
          </p:nvPr>
        </p:nvSpPr>
        <p:spPr>
          <a:xfrm>
            <a:off x="533400" y="1905000"/>
            <a:ext cx="8153400" cy="4953000"/>
          </a:xfrm>
        </p:spPr>
        <p:txBody>
          <a:bodyPr/>
          <a:lstStyle/>
          <a:p>
            <a:pPr indent="-447675" eaLnBrk="1" hangingPunct="1">
              <a:buClr>
                <a:srgbClr val="FFFF00"/>
              </a:buClr>
              <a:buSzPct val="150000"/>
              <a:buFont typeface="Arial" charset="0"/>
              <a:buChar char="•"/>
            </a:pPr>
            <a:r>
              <a:rPr lang="en-US" sz="2800" dirty="0" smtClean="0"/>
              <a:t>We are reaching beyond the CHW/R participants to clinic administrators and supervisors. </a:t>
            </a:r>
          </a:p>
          <a:p>
            <a:pPr indent="-447675" eaLnBrk="1" hangingPunct="1">
              <a:buClr>
                <a:srgbClr val="FFFF00"/>
              </a:buClr>
              <a:buSzPct val="150000"/>
              <a:buFont typeface="Arial" charset="0"/>
              <a:buChar char="•"/>
            </a:pPr>
            <a:r>
              <a:rPr lang="en-US" sz="2800" dirty="0" smtClean="0"/>
              <a:t>We aim to improve and support CHW/ R integration into the chronic care team by:</a:t>
            </a:r>
          </a:p>
          <a:p>
            <a:pPr lvl="1" eaLnBrk="1" hangingPunct="1">
              <a:buClr>
                <a:srgbClr val="FFFF00"/>
              </a:buClr>
              <a:buSzPct val="150000"/>
            </a:pPr>
            <a:r>
              <a:rPr lang="en-US" sz="2400" dirty="0" smtClean="0"/>
              <a:t>teaching sustainable billing and scheduling options</a:t>
            </a:r>
          </a:p>
          <a:p>
            <a:pPr lvl="2" eaLnBrk="1" hangingPunct="1">
              <a:buClr>
                <a:srgbClr val="FFFF00"/>
              </a:buClr>
              <a:buSzPct val="150000"/>
            </a:pPr>
            <a:r>
              <a:rPr lang="en-US" sz="2000" dirty="0" smtClean="0"/>
              <a:t>group visits</a:t>
            </a:r>
          </a:p>
          <a:p>
            <a:pPr lvl="2" eaLnBrk="1" hangingPunct="1">
              <a:buClr>
                <a:srgbClr val="FFFF00"/>
              </a:buClr>
              <a:buSzPct val="150000"/>
            </a:pPr>
            <a:r>
              <a:rPr lang="en-US" sz="2000" dirty="0" smtClean="0"/>
              <a:t>warm handoff</a:t>
            </a:r>
          </a:p>
          <a:p>
            <a:pPr lvl="1" eaLnBrk="1" hangingPunct="1">
              <a:buClr>
                <a:srgbClr val="FFFF00"/>
              </a:buClr>
              <a:buSzPct val="150000"/>
            </a:pPr>
            <a:r>
              <a:rPr lang="en-US" sz="2400" dirty="0" smtClean="0"/>
              <a:t>demonstrating the benefit of using rigorously trained CHW/</a:t>
            </a:r>
            <a:r>
              <a:rPr lang="en-US" sz="2400" dirty="0" err="1" smtClean="0"/>
              <a:t>Rs</a:t>
            </a:r>
            <a:r>
              <a:rPr lang="en-US" sz="2400" dirty="0" smtClean="0"/>
              <a:t> to their full potential.</a:t>
            </a:r>
          </a:p>
        </p:txBody>
      </p:sp>
    </p:spTree>
    <p:extLst>
      <p:ext uri="{BB962C8B-B14F-4D97-AF65-F5344CB8AC3E}">
        <p14:creationId xmlns:p14="http://schemas.microsoft.com/office/powerpoint/2010/main" val="300317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295400"/>
          </a:xfrm>
        </p:spPr>
        <p:txBody>
          <a:bodyPr/>
          <a:lstStyle/>
          <a:p>
            <a:pPr marL="0" eaLnBrk="1" hangingPunct="1">
              <a:defRPr/>
            </a:pPr>
            <a:r>
              <a:rPr lang="en-US" b="1" dirty="0" smtClean="0">
                <a:solidFill>
                  <a:srgbClr val="FFFF00"/>
                </a:solidFill>
              </a:rPr>
              <a:t>We are in for the long term</a:t>
            </a:r>
          </a:p>
        </p:txBody>
      </p:sp>
      <p:sp>
        <p:nvSpPr>
          <p:cNvPr id="38915" name="Content Placeholder 2"/>
          <p:cNvSpPr>
            <a:spLocks noGrp="1"/>
          </p:cNvSpPr>
          <p:nvPr>
            <p:ph idx="1"/>
          </p:nvPr>
        </p:nvSpPr>
        <p:spPr>
          <a:xfrm>
            <a:off x="533400" y="1066800"/>
            <a:ext cx="8153400" cy="5791200"/>
          </a:xfrm>
        </p:spPr>
        <p:txBody>
          <a:bodyPr/>
          <a:lstStyle/>
          <a:p>
            <a:pPr indent="-447675" eaLnBrk="1" hangingPunct="1">
              <a:buClr>
                <a:srgbClr val="FFFF00"/>
              </a:buClr>
              <a:buSzPct val="150000"/>
              <a:buFont typeface="Arial" charset="0"/>
              <a:buChar char="•"/>
            </a:pPr>
            <a:r>
              <a:rPr lang="en-US" sz="2800" dirty="0" smtClean="0"/>
              <a:t>This allows us to be responsive the needs and interests of our trainees, and we have adapted our training model  accordingly. </a:t>
            </a:r>
          </a:p>
          <a:p>
            <a:pPr indent="-447675" eaLnBrk="1" hangingPunct="1">
              <a:buClr>
                <a:srgbClr val="FFFF00"/>
              </a:buClr>
              <a:buSzPct val="150000"/>
              <a:buFont typeface="Arial" charset="0"/>
              <a:buChar char="•"/>
            </a:pPr>
            <a:r>
              <a:rPr lang="en-US" sz="2800" dirty="0" smtClean="0"/>
              <a:t>In response to participant requests, we have increased the rigor of our trainings and now do extensive skills training and evaluation:</a:t>
            </a:r>
          </a:p>
          <a:p>
            <a:pPr lvl="2" eaLnBrk="1" hangingPunct="1">
              <a:buClr>
                <a:srgbClr val="FFFF00"/>
              </a:buClr>
              <a:buSzPct val="150000"/>
            </a:pPr>
            <a:r>
              <a:rPr lang="en-US" sz="2000" dirty="0"/>
              <a:t> Skills taught in 30-minute small group (2-3 individuals) stations, with emphasis on “see it, do it (over and over) and teach it.”</a:t>
            </a:r>
          </a:p>
          <a:p>
            <a:pPr lvl="2" eaLnBrk="1" hangingPunct="1">
              <a:buClr>
                <a:srgbClr val="FFFF00"/>
              </a:buClr>
              <a:buSzPct val="150000"/>
            </a:pPr>
            <a:r>
              <a:rPr lang="en-US" sz="2000" dirty="0" smtClean="0"/>
              <a:t>Pre/post-testing adapted from clinical evaluation of medical students, with one-on-one patient interaction scenarios and check-lists.</a:t>
            </a:r>
          </a:p>
        </p:txBody>
      </p:sp>
    </p:spTree>
    <p:extLst>
      <p:ext uri="{BB962C8B-B14F-4D97-AF65-F5344CB8AC3E}">
        <p14:creationId xmlns:p14="http://schemas.microsoft.com/office/powerpoint/2010/main" val="72256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426 02.jpg"/>
          <p:cNvPicPr>
            <a:picLocks noChangeAspect="1"/>
          </p:cNvPicPr>
          <p:nvPr/>
        </p:nvPicPr>
        <p:blipFill>
          <a:blip r:embed="rId2" cstate="print"/>
          <a:stretch>
            <a:fillRect/>
          </a:stretch>
        </p:blipFill>
        <p:spPr>
          <a:xfrm>
            <a:off x="609600" y="2209800"/>
            <a:ext cx="8153400" cy="2681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b="1" dirty="0" smtClean="0">
                <a:solidFill>
                  <a:srgbClr val="FFFF00"/>
                </a:solidFill>
              </a:rPr>
              <a:t>CHWs are an important part of the answer…</a:t>
            </a:r>
            <a:endParaRPr lang="en-US" b="1" dirty="0">
              <a:solidFill>
                <a:srgbClr val="FFFF00"/>
              </a:solidFill>
            </a:endParaRPr>
          </a:p>
        </p:txBody>
      </p:sp>
    </p:spTree>
    <p:extLst>
      <p:ext uri="{BB962C8B-B14F-4D97-AF65-F5344CB8AC3E}">
        <p14:creationId xmlns:p14="http://schemas.microsoft.com/office/powerpoint/2010/main" val="3126011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34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985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marL="0" eaLnBrk="1" hangingPunct="1">
              <a:defRPr/>
            </a:pPr>
            <a:r>
              <a:rPr lang="en-US" b="1" dirty="0" smtClean="0">
                <a:solidFill>
                  <a:srgbClr val="FFFF00"/>
                </a:solidFill>
                <a:effectLst/>
              </a:rPr>
              <a:t>ECHO Diabetes-Specialist Training Results</a:t>
            </a:r>
          </a:p>
        </p:txBody>
      </p:sp>
      <p:sp>
        <p:nvSpPr>
          <p:cNvPr id="50179" name="Content Placeholder 2"/>
          <p:cNvSpPr>
            <a:spLocks noGrp="1"/>
          </p:cNvSpPr>
          <p:nvPr>
            <p:ph idx="1"/>
          </p:nvPr>
        </p:nvSpPr>
        <p:spPr>
          <a:xfrm>
            <a:off x="457200" y="1600200"/>
            <a:ext cx="8229600" cy="5257800"/>
          </a:xfrm>
        </p:spPr>
        <p:txBody>
          <a:bodyPr/>
          <a:lstStyle/>
          <a:p>
            <a:pPr indent="-447675" eaLnBrk="1" hangingPunct="1">
              <a:buClr>
                <a:srgbClr val="FFFF00"/>
              </a:buClr>
              <a:defRPr/>
            </a:pPr>
            <a:r>
              <a:rPr lang="en-US" sz="2400" b="1" dirty="0" smtClean="0">
                <a:solidFill>
                  <a:srgbClr val="FFFF00"/>
                </a:solidFill>
                <a:effectLst>
                  <a:outerShdw blurRad="38100" dist="38100" dir="2700000" algn="tl">
                    <a:srgbClr val="000000">
                      <a:alpha val="43137"/>
                    </a:srgbClr>
                  </a:outerShdw>
                </a:effectLst>
              </a:rPr>
              <a:t>Cohort 1:  </a:t>
            </a:r>
            <a:r>
              <a:rPr lang="en-US" sz="2400" dirty="0" smtClean="0"/>
              <a:t>Pre/post Survey Results</a:t>
            </a:r>
            <a:br>
              <a:rPr lang="en-US" sz="2400" dirty="0" smtClean="0"/>
            </a:b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defRPr/>
            </a:pPr>
            <a:endParaRPr lang="en-US" sz="2400" dirty="0" smtClean="0"/>
          </a:p>
          <a:p>
            <a:pPr indent="-447675" eaLnBrk="1" hangingPunct="1">
              <a:buClr>
                <a:srgbClr val="FFFF00"/>
              </a:buClr>
              <a:buNone/>
              <a:defRPr/>
            </a:pPr>
            <a:r>
              <a:rPr lang="en-US" sz="1200" dirty="0" smtClean="0"/>
              <a:t>Participants completed three pre/post surveys:  the Michigan Diabetes Research and Training Center (MDRTC) Diabetes Attitude Survey (DAS); a Diabetes Knowledge Test (mDKT), a modified version of the MDRTC  Diabetes Knowledge Test; and a Diabetes Confidence Survey (DCS), divided into clinical and non-clinical subsets. </a:t>
            </a:r>
          </a:p>
        </p:txBody>
      </p:sp>
      <p:graphicFrame>
        <p:nvGraphicFramePr>
          <p:cNvPr id="4" name="Table 3"/>
          <p:cNvGraphicFramePr>
            <a:graphicFrameLocks noGrp="1"/>
          </p:cNvGraphicFramePr>
          <p:nvPr/>
        </p:nvGraphicFramePr>
        <p:xfrm>
          <a:off x="990600" y="2514599"/>
          <a:ext cx="7543800" cy="3200402"/>
        </p:xfrm>
        <a:graphic>
          <a:graphicData uri="http://schemas.openxmlformats.org/drawingml/2006/table">
            <a:tbl>
              <a:tblPr firstRow="1" bandRow="1">
                <a:tableStyleId>{5C22544A-7EE6-4342-B048-85BDC9FD1C3A}</a:tableStyleId>
              </a:tblPr>
              <a:tblGrid>
                <a:gridCol w="1885950"/>
                <a:gridCol w="1508760"/>
                <a:gridCol w="2074545"/>
                <a:gridCol w="2074545"/>
              </a:tblGrid>
              <a:tr h="842210">
                <a:tc>
                  <a:txBody>
                    <a:bodyPr/>
                    <a:lstStyle/>
                    <a:p>
                      <a:endParaRPr lang="en-US" sz="1600" dirty="0"/>
                    </a:p>
                  </a:txBody>
                  <a:tcPr/>
                </a:tc>
                <a:tc>
                  <a:txBody>
                    <a:bodyPr/>
                    <a:lstStyle/>
                    <a:p>
                      <a:r>
                        <a:rPr lang="en-US" sz="1600" dirty="0" smtClean="0"/>
                        <a:t>Baseline</a:t>
                      </a:r>
                      <a:endParaRPr lang="en-US" sz="1600" dirty="0"/>
                    </a:p>
                  </a:txBody>
                  <a:tcPr/>
                </a:tc>
                <a:tc>
                  <a:txBody>
                    <a:bodyPr/>
                    <a:lstStyle/>
                    <a:p>
                      <a:r>
                        <a:rPr lang="en-US" sz="1600" dirty="0" smtClean="0"/>
                        <a:t>Completion of 6-month training</a:t>
                      </a:r>
                      <a:endParaRPr lang="en-US" sz="1600" dirty="0"/>
                    </a:p>
                  </a:txBody>
                  <a:tcPr/>
                </a:tc>
                <a:tc>
                  <a:txBody>
                    <a:bodyPr/>
                    <a:lstStyle/>
                    <a:p>
                      <a:r>
                        <a:rPr lang="en-US" sz="1600" dirty="0" smtClean="0"/>
                        <a:t>Significance</a:t>
                      </a:r>
                      <a:r>
                        <a:rPr lang="en-US" sz="1600" baseline="0" dirty="0" smtClean="0"/>
                        <a:t> (p-value)</a:t>
                      </a:r>
                      <a:endParaRPr lang="en-US" sz="1600" dirty="0"/>
                    </a:p>
                  </a:txBody>
                  <a:tcPr/>
                </a:tc>
              </a:tr>
              <a:tr h="589548">
                <a:tc>
                  <a:txBody>
                    <a:bodyPr/>
                    <a:lstStyle/>
                    <a:p>
                      <a:r>
                        <a:rPr lang="en-US" sz="1600" dirty="0" smtClean="0"/>
                        <a:t>mDKT % correct</a:t>
                      </a:r>
                      <a:endParaRPr lang="en-US" sz="1600" dirty="0"/>
                    </a:p>
                  </a:txBody>
                  <a:tcPr/>
                </a:tc>
                <a:tc>
                  <a:txBody>
                    <a:bodyPr/>
                    <a:lstStyle/>
                    <a:p>
                      <a:r>
                        <a:rPr lang="en-US" sz="1600" dirty="0" smtClean="0"/>
                        <a:t>     57</a:t>
                      </a:r>
                      <a:endParaRPr lang="en-US" sz="1600" dirty="0"/>
                    </a:p>
                  </a:txBody>
                  <a:tcPr/>
                </a:tc>
                <a:tc>
                  <a:txBody>
                    <a:bodyPr/>
                    <a:lstStyle/>
                    <a:p>
                      <a:r>
                        <a:rPr lang="en-US" sz="1600" dirty="0" smtClean="0"/>
                        <a:t>          71</a:t>
                      </a:r>
                      <a:endParaRPr lang="en-US" sz="1600" dirty="0"/>
                    </a:p>
                  </a:txBody>
                  <a:tcPr/>
                </a:tc>
                <a:tc>
                  <a:txBody>
                    <a:bodyPr/>
                    <a:lstStyle/>
                    <a:p>
                      <a:r>
                        <a:rPr lang="en-US" sz="1600" dirty="0" smtClean="0"/>
                        <a:t>      0.0002</a:t>
                      </a:r>
                      <a:endParaRPr lang="en-US" sz="1600" dirty="0"/>
                    </a:p>
                  </a:txBody>
                  <a:tcPr/>
                </a:tc>
              </a:tr>
              <a:tr h="589548">
                <a:tc>
                  <a:txBody>
                    <a:bodyPr/>
                    <a:lstStyle/>
                    <a:p>
                      <a:r>
                        <a:rPr lang="en-US" sz="1600" dirty="0" smtClean="0"/>
                        <a:t>DCS</a:t>
                      </a:r>
                      <a:r>
                        <a:rPr lang="en-US" sz="1600" baseline="0" dirty="0" smtClean="0"/>
                        <a:t> CS </a:t>
                      </a:r>
                    </a:p>
                    <a:p>
                      <a:r>
                        <a:rPr lang="en-US" sz="1600" baseline="0" dirty="0" smtClean="0"/>
                        <a:t>(scale 1-5)</a:t>
                      </a:r>
                      <a:endParaRPr lang="en-US" sz="1600" dirty="0"/>
                    </a:p>
                  </a:txBody>
                  <a:tcPr/>
                </a:tc>
                <a:tc>
                  <a:txBody>
                    <a:bodyPr/>
                    <a:lstStyle/>
                    <a:p>
                      <a:r>
                        <a:rPr lang="en-US" sz="1600" dirty="0" smtClean="0"/>
                        <a:t>    3.30</a:t>
                      </a:r>
                      <a:endParaRPr lang="en-US" sz="1600" dirty="0"/>
                    </a:p>
                  </a:txBody>
                  <a:tcPr/>
                </a:tc>
                <a:tc>
                  <a:txBody>
                    <a:bodyPr/>
                    <a:lstStyle/>
                    <a:p>
                      <a:r>
                        <a:rPr lang="en-US" sz="1600" dirty="0" smtClean="0"/>
                        <a:t>       4.40</a:t>
                      </a:r>
                      <a:endParaRPr lang="en-US" sz="1600" dirty="0"/>
                    </a:p>
                  </a:txBody>
                  <a:tcPr/>
                </a:tc>
                <a:tc>
                  <a:txBody>
                    <a:bodyPr/>
                    <a:lstStyle/>
                    <a:p>
                      <a:r>
                        <a:rPr lang="en-US" sz="1600" dirty="0" smtClean="0"/>
                        <a:t>      0.0001</a:t>
                      </a:r>
                      <a:endParaRPr lang="en-US" sz="1600" dirty="0"/>
                    </a:p>
                  </a:txBody>
                  <a:tcPr/>
                </a:tc>
              </a:tr>
              <a:tr h="589548">
                <a:tc>
                  <a:txBody>
                    <a:bodyPr/>
                    <a:lstStyle/>
                    <a:p>
                      <a:r>
                        <a:rPr lang="en-US" sz="1600" dirty="0" smtClean="0"/>
                        <a:t>DCS NCS </a:t>
                      </a:r>
                    </a:p>
                    <a:p>
                      <a:r>
                        <a:rPr lang="en-US" sz="1600" dirty="0" smtClean="0"/>
                        <a:t>(scale 1-5)</a:t>
                      </a:r>
                      <a:endParaRPr lang="en-US" sz="1600" dirty="0"/>
                    </a:p>
                  </a:txBody>
                  <a:tcPr/>
                </a:tc>
                <a:tc>
                  <a:txBody>
                    <a:bodyPr/>
                    <a:lstStyle/>
                    <a:p>
                      <a:r>
                        <a:rPr lang="en-US" sz="1600" dirty="0" smtClean="0"/>
                        <a:t>    3.62</a:t>
                      </a:r>
                      <a:endParaRPr lang="en-US" sz="1600" dirty="0"/>
                    </a:p>
                  </a:txBody>
                  <a:tcPr/>
                </a:tc>
                <a:tc>
                  <a:txBody>
                    <a:bodyPr/>
                    <a:lstStyle/>
                    <a:p>
                      <a:r>
                        <a:rPr lang="en-US" sz="1600" dirty="0" smtClean="0"/>
                        <a:t>       4.29</a:t>
                      </a:r>
                      <a:endParaRPr lang="en-US" sz="1600" dirty="0"/>
                    </a:p>
                  </a:txBody>
                  <a:tcPr/>
                </a:tc>
                <a:tc>
                  <a:txBody>
                    <a:bodyPr/>
                    <a:lstStyle/>
                    <a:p>
                      <a:r>
                        <a:rPr lang="en-US" sz="1600" dirty="0" smtClean="0"/>
                        <a:t>      0.0002</a:t>
                      </a:r>
                      <a:endParaRPr lang="en-US" sz="1600" dirty="0"/>
                    </a:p>
                  </a:txBody>
                  <a:tcPr/>
                </a:tc>
              </a:tr>
              <a:tr h="589548">
                <a:tc>
                  <a:txBody>
                    <a:bodyPr/>
                    <a:lstStyle/>
                    <a:p>
                      <a:r>
                        <a:rPr lang="en-US" sz="1600" dirty="0" smtClean="0"/>
                        <a:t>DAS</a:t>
                      </a:r>
                      <a:r>
                        <a:rPr lang="en-US" sz="1600" baseline="0" dirty="0" smtClean="0"/>
                        <a:t> </a:t>
                      </a:r>
                    </a:p>
                    <a:p>
                      <a:r>
                        <a:rPr lang="en-US" sz="1600" baseline="0" dirty="0" smtClean="0"/>
                        <a:t>(scale 1-5)</a:t>
                      </a:r>
                      <a:endParaRPr lang="en-US" sz="1600" dirty="0"/>
                    </a:p>
                  </a:txBody>
                  <a:tcPr/>
                </a:tc>
                <a:tc>
                  <a:txBody>
                    <a:bodyPr/>
                    <a:lstStyle/>
                    <a:p>
                      <a:r>
                        <a:rPr lang="en-US" sz="1600" dirty="0" smtClean="0"/>
                        <a:t>    4.10</a:t>
                      </a:r>
                      <a:endParaRPr lang="en-US" sz="1600" dirty="0"/>
                    </a:p>
                  </a:txBody>
                  <a:tcPr/>
                </a:tc>
                <a:tc>
                  <a:txBody>
                    <a:bodyPr/>
                    <a:lstStyle/>
                    <a:p>
                      <a:r>
                        <a:rPr lang="en-US" sz="1600" dirty="0" smtClean="0"/>
                        <a:t>        4.39</a:t>
                      </a:r>
                      <a:endParaRPr lang="en-US" sz="1600" dirty="0"/>
                    </a:p>
                  </a:txBody>
                  <a:tcPr/>
                </a:tc>
                <a:tc>
                  <a:txBody>
                    <a:bodyPr/>
                    <a:lstStyle/>
                    <a:p>
                      <a:r>
                        <a:rPr lang="en-US" sz="1600" dirty="0" smtClean="0"/>
                        <a:t>        .04</a:t>
                      </a:r>
                    </a:p>
                    <a:p>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235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Data from HMS-CHW program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1033463"/>
            <a:ext cx="7956550"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104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6445250"/>
            <a:ext cx="184150" cy="336550"/>
          </a:xfrm>
          <a:prstGeom prst="rect">
            <a:avLst/>
          </a:prstGeom>
          <a:noFill/>
          <a:ln w="9525">
            <a:noFill/>
            <a:miter lim="800000"/>
            <a:headEnd/>
            <a:tailEnd/>
          </a:ln>
        </p:spPr>
        <p:txBody>
          <a:bodyPr wrap="none">
            <a:spAutoFit/>
          </a:bodyPr>
          <a:lstStyle/>
          <a:p>
            <a:endParaRPr lang="en-US" sz="1600" b="1" dirty="0">
              <a:solidFill>
                <a:srgbClr val="008193"/>
              </a:solidFill>
              <a:latin typeface="Tw Cen MT" pitchFamily="34" charset="0"/>
            </a:endParaRPr>
          </a:p>
        </p:txBody>
      </p:sp>
      <p:sp>
        <p:nvSpPr>
          <p:cNvPr id="24580" name="Text Box 4"/>
          <p:cNvSpPr txBox="1">
            <a:spLocks noChangeArrowheads="1"/>
          </p:cNvSpPr>
          <p:nvPr/>
        </p:nvSpPr>
        <p:spPr bwMode="auto">
          <a:xfrm>
            <a:off x="-228599" y="1085873"/>
            <a:ext cx="9525000" cy="5755422"/>
          </a:xfrm>
          <a:prstGeom prst="rect">
            <a:avLst/>
          </a:prstGeom>
          <a:noFill/>
          <a:ln w="9525">
            <a:noFill/>
            <a:miter lim="800000"/>
            <a:headEnd/>
            <a:tailEnd/>
          </a:ln>
        </p:spPr>
        <p:txBody>
          <a:bodyPr wrap="square">
            <a:spAutoFit/>
          </a:bodyPr>
          <a:lstStyle/>
          <a:p>
            <a:pPr marL="920750" lvl="1" indent="-463550">
              <a:buClr>
                <a:srgbClr val="FFFF00"/>
              </a:buClr>
              <a:buFont typeface="Wingdings" charset="2"/>
              <a:buChar char="u"/>
              <a:defRPr/>
            </a:pPr>
            <a:r>
              <a:rPr lang="en-US" sz="2800" dirty="0" smtClean="0">
                <a:solidFill>
                  <a:srgbClr val="FFFFFF"/>
                </a:solidFill>
                <a:latin typeface="+mn-lt"/>
              </a:rPr>
              <a:t>Patients receive specialty care while remaining in their  communities</a:t>
            </a:r>
          </a:p>
          <a:p>
            <a:pPr marL="1377950" lvl="2" indent="-463550">
              <a:buClr>
                <a:srgbClr val="FFFF00"/>
              </a:buClr>
              <a:buFont typeface="Wingdings" charset="2"/>
              <a:buChar char="v"/>
              <a:defRPr/>
            </a:pPr>
            <a:r>
              <a:rPr lang="en-US" sz="2400" dirty="0">
                <a:solidFill>
                  <a:srgbClr val="FFFFFF"/>
                </a:solidFill>
                <a:latin typeface="+mn-lt"/>
              </a:rPr>
              <a:t>M</a:t>
            </a:r>
            <a:r>
              <a:rPr lang="en-US" sz="2400" dirty="0" smtClean="0">
                <a:solidFill>
                  <a:srgbClr val="FFFFFF"/>
                </a:solidFill>
                <a:latin typeface="+mn-lt"/>
              </a:rPr>
              <a:t>edical home model</a:t>
            </a:r>
          </a:p>
          <a:p>
            <a:pPr marL="1377950" lvl="2" indent="-463550">
              <a:buClr>
                <a:srgbClr val="FFFF00"/>
              </a:buClr>
              <a:buFont typeface="Wingdings" charset="2"/>
              <a:buChar char="v"/>
              <a:defRPr/>
            </a:pPr>
            <a:r>
              <a:rPr lang="en-US" sz="2400" dirty="0" smtClean="0">
                <a:solidFill>
                  <a:srgbClr val="FFFFFF"/>
                </a:solidFill>
                <a:latin typeface="+mn-lt"/>
              </a:rPr>
              <a:t>Patient centered care</a:t>
            </a:r>
          </a:p>
          <a:p>
            <a:pPr marL="920750" lvl="1" indent="-463550">
              <a:buClr>
                <a:srgbClr val="FFFF00"/>
              </a:buClr>
              <a:buFont typeface="Wingdings" charset="2"/>
              <a:buChar char="u"/>
              <a:defRPr/>
            </a:pPr>
            <a:endParaRPr lang="en-US" sz="2400" dirty="0" smtClean="0">
              <a:solidFill>
                <a:srgbClr val="FFFFFF"/>
              </a:solidFill>
              <a:latin typeface="+mn-lt"/>
            </a:endParaRPr>
          </a:p>
          <a:p>
            <a:pPr marL="920750" lvl="1" indent="-463550">
              <a:buClr>
                <a:srgbClr val="FFFF00"/>
              </a:buClr>
              <a:buFont typeface="Wingdings" charset="2"/>
              <a:buChar char="u"/>
              <a:defRPr/>
            </a:pPr>
            <a:r>
              <a:rPr lang="en-US" sz="2800" dirty="0" smtClean="0">
                <a:solidFill>
                  <a:srgbClr val="FFFFFF"/>
                </a:solidFill>
                <a:latin typeface="+mn-lt"/>
              </a:rPr>
              <a:t>Participants learn new skills and knowledge</a:t>
            </a:r>
          </a:p>
          <a:p>
            <a:pPr marL="1377950" lvl="2" indent="-463550">
              <a:buClr>
                <a:srgbClr val="FFFF00"/>
              </a:buClr>
              <a:buFont typeface="Wingdings" charset="2"/>
              <a:buChar char="v"/>
              <a:defRPr/>
            </a:pPr>
            <a:r>
              <a:rPr lang="en-US" sz="2400" dirty="0" smtClean="0">
                <a:solidFill>
                  <a:srgbClr val="FFFFFF"/>
                </a:solidFill>
                <a:latin typeface="+mn-lt"/>
              </a:rPr>
              <a:t>Earn CME/CE credit</a:t>
            </a:r>
            <a:endParaRPr lang="en-US" sz="2800" dirty="0" smtClean="0">
              <a:solidFill>
                <a:srgbClr val="FFFFFF"/>
              </a:solidFill>
              <a:latin typeface="+mn-lt"/>
            </a:endParaRPr>
          </a:p>
          <a:p>
            <a:pPr marL="920750" lvl="1" indent="-463550">
              <a:buClr>
                <a:srgbClr val="FFFF00"/>
              </a:buClr>
              <a:buFont typeface="Wingdings" charset="2"/>
              <a:buChar char="u"/>
              <a:defRPr/>
            </a:pPr>
            <a:endParaRPr lang="en-US" sz="2800" dirty="0" smtClean="0">
              <a:solidFill>
                <a:srgbClr val="FFFFFF"/>
              </a:solidFill>
              <a:latin typeface="+mn-lt"/>
            </a:endParaRPr>
          </a:p>
          <a:p>
            <a:pPr marL="920750" lvl="1" indent="-463550">
              <a:buClr>
                <a:srgbClr val="FFFF00"/>
              </a:buClr>
              <a:buFont typeface="Wingdings" charset="2"/>
              <a:buChar char="u"/>
              <a:defRPr/>
            </a:pPr>
            <a:r>
              <a:rPr lang="en-US" sz="2800" dirty="0" smtClean="0">
                <a:solidFill>
                  <a:srgbClr val="FFFFFF"/>
                </a:solidFill>
                <a:latin typeface="+mn-lt"/>
              </a:rPr>
              <a:t>Provider isolation is diminished </a:t>
            </a:r>
          </a:p>
          <a:p>
            <a:pPr marL="1377950" lvl="2" indent="-463550">
              <a:buClr>
                <a:srgbClr val="FFFF00"/>
              </a:buClr>
              <a:buFont typeface="Wingdings" charset="2"/>
              <a:buChar char="v"/>
              <a:defRPr/>
            </a:pPr>
            <a:r>
              <a:rPr lang="en-US" sz="2400" dirty="0" smtClean="0">
                <a:solidFill>
                  <a:srgbClr val="FFFFFF"/>
                </a:solidFill>
                <a:latin typeface="+mn-lt"/>
              </a:rPr>
              <a:t>hopefully increasing retention</a:t>
            </a:r>
          </a:p>
          <a:p>
            <a:pPr marL="920750" lvl="1" indent="-463550">
              <a:buClr>
                <a:srgbClr val="FFFF00"/>
              </a:buClr>
              <a:buFont typeface="Wingdings" charset="2"/>
              <a:buChar char="u"/>
              <a:defRPr/>
            </a:pPr>
            <a:endParaRPr lang="en-US" sz="2400" dirty="0" smtClean="0">
              <a:solidFill>
                <a:srgbClr val="FFFFFF"/>
              </a:solidFill>
              <a:latin typeface="+mn-lt"/>
            </a:endParaRPr>
          </a:p>
          <a:p>
            <a:pPr marL="920750" lvl="1" indent="-463550">
              <a:buClr>
                <a:srgbClr val="FFFF00"/>
              </a:buClr>
              <a:buFont typeface="Wingdings" charset="2"/>
              <a:buChar char="u"/>
              <a:defRPr/>
            </a:pPr>
            <a:r>
              <a:rPr lang="en-US" sz="2800" dirty="0" smtClean="0">
                <a:solidFill>
                  <a:srgbClr val="FFFFFF"/>
                </a:solidFill>
                <a:latin typeface="+mn-lt"/>
              </a:rPr>
              <a:t>Wait time for treatment is  improved</a:t>
            </a:r>
          </a:p>
          <a:p>
            <a:pPr marL="920750" lvl="1" indent="-463550">
              <a:buClr>
                <a:srgbClr val="FFFF00"/>
              </a:buClr>
              <a:buFont typeface="Wingdings" charset="2"/>
              <a:buChar char="u"/>
              <a:defRPr/>
            </a:pPr>
            <a:endParaRPr lang="en-US" sz="2800" dirty="0">
              <a:solidFill>
                <a:srgbClr val="FFFFFF"/>
              </a:solidFill>
              <a:latin typeface="+mn-lt"/>
            </a:endParaRPr>
          </a:p>
          <a:p>
            <a:pPr marL="920750" lvl="1" indent="-463550">
              <a:buClr>
                <a:srgbClr val="FFFF00"/>
              </a:buClr>
              <a:buFont typeface="Wingdings" charset="2"/>
              <a:buChar char="u"/>
              <a:defRPr/>
            </a:pPr>
            <a:r>
              <a:rPr lang="en-US" sz="2800" dirty="0" smtClean="0">
                <a:solidFill>
                  <a:srgbClr val="FFFFFF"/>
                </a:solidFill>
                <a:latin typeface="+mn-lt"/>
              </a:rPr>
              <a:t>$$$$$ savings</a:t>
            </a:r>
          </a:p>
        </p:txBody>
      </p:sp>
      <p:sp>
        <p:nvSpPr>
          <p:cNvPr id="13316" name="Text Box 5"/>
          <p:cNvSpPr txBox="1">
            <a:spLocks noChangeArrowheads="1"/>
          </p:cNvSpPr>
          <p:nvPr/>
        </p:nvSpPr>
        <p:spPr bwMode="auto">
          <a:xfrm>
            <a:off x="-92075" y="6437313"/>
            <a:ext cx="184150" cy="366712"/>
          </a:xfrm>
          <a:prstGeom prst="rect">
            <a:avLst/>
          </a:prstGeom>
          <a:noFill/>
          <a:ln w="9525">
            <a:noFill/>
            <a:miter lim="800000"/>
            <a:headEnd/>
            <a:tailEnd/>
          </a:ln>
        </p:spPr>
        <p:txBody>
          <a:bodyPr wrap="none">
            <a:spAutoFit/>
          </a:bodyPr>
          <a:lstStyle/>
          <a:p>
            <a:endParaRPr lang="en-US" dirty="0"/>
          </a:p>
        </p:txBody>
      </p:sp>
      <p:sp>
        <p:nvSpPr>
          <p:cNvPr id="24583" name="Text Box 9"/>
          <p:cNvSpPr txBox="1">
            <a:spLocks noChangeArrowheads="1"/>
          </p:cNvSpPr>
          <p:nvPr/>
        </p:nvSpPr>
        <p:spPr bwMode="auto">
          <a:xfrm>
            <a:off x="533400" y="228600"/>
            <a:ext cx="7924800" cy="830997"/>
          </a:xfrm>
          <a:prstGeom prst="rect">
            <a:avLst/>
          </a:prstGeom>
          <a:noFill/>
          <a:ln w="9525">
            <a:noFill/>
            <a:miter lim="800000"/>
            <a:headEnd/>
            <a:tailEnd/>
          </a:ln>
        </p:spPr>
        <p:txBody>
          <a:bodyPr wrap="square">
            <a:spAutoFit/>
          </a:bodyPr>
          <a:lstStyle/>
          <a:p>
            <a:pPr>
              <a:spcBef>
                <a:spcPct val="50000"/>
              </a:spcBef>
              <a:defRPr/>
            </a:pPr>
            <a:r>
              <a:rPr lang="en-US" sz="4800" b="1" dirty="0" smtClean="0">
                <a:solidFill>
                  <a:srgbClr val="FFFF00"/>
                </a:solidFill>
                <a:effectLst>
                  <a:outerShdw blurRad="38100" dist="38100" dir="2700000" algn="tl">
                    <a:srgbClr val="000000">
                      <a:alpha val="43137"/>
                    </a:srgbClr>
                  </a:outerShdw>
                </a:effectLst>
                <a:latin typeface="+mj-lt"/>
              </a:rPr>
              <a:t>Project ECHO Benefits</a:t>
            </a:r>
            <a:endParaRPr lang="en-US" sz="48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705360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rPr>
              <a:t>Integration into the Team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8991600" cy="407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199" y="1290935"/>
            <a:ext cx="7848599" cy="461665"/>
          </a:xfrm>
          <a:prstGeom prst="rect">
            <a:avLst/>
          </a:prstGeom>
        </p:spPr>
        <p:txBody>
          <a:bodyPr wrap="square">
            <a:spAutoFit/>
          </a:bodyPr>
          <a:lstStyle/>
          <a:p>
            <a:pPr indent="-447675" eaLnBrk="1" hangingPunct="1">
              <a:buClr>
                <a:srgbClr val="FFFF00"/>
              </a:buClr>
              <a:buFont typeface="Courier New" pitchFamily="49" charset="0"/>
              <a:buChar char="o"/>
              <a:defRPr/>
            </a:pPr>
            <a:r>
              <a:rPr lang="en-US" sz="2400" b="1" dirty="0" smtClean="0">
                <a:solidFill>
                  <a:srgbClr val="FFFF00"/>
                </a:solidFill>
                <a:effectLst>
                  <a:outerShdw blurRad="38100" dist="38100" dir="2700000" algn="tl">
                    <a:srgbClr val="000000">
                      <a:alpha val="43137"/>
                    </a:srgbClr>
                  </a:outerShdw>
                </a:effectLst>
              </a:rPr>
              <a:t>CHW Supervisors: </a:t>
            </a:r>
            <a:r>
              <a:rPr lang="en-US" sz="2400" dirty="0" smtClean="0"/>
              <a:t>Results from survey analysis</a:t>
            </a:r>
            <a:endParaRPr lang="en-US" sz="2400" dirty="0"/>
          </a:p>
        </p:txBody>
      </p:sp>
    </p:spTree>
    <p:extLst>
      <p:ext uri="{BB962C8B-B14F-4D97-AF65-F5344CB8AC3E}">
        <p14:creationId xmlns:p14="http://schemas.microsoft.com/office/powerpoint/2010/main" val="179475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2400"/>
            <a:ext cx="86360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72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228600"/>
            <a:ext cx="8305800" cy="533400"/>
          </a:xfrm>
          <a:prstGeom prst="rect">
            <a:avLst/>
          </a:prstGeom>
          <a:solidFill>
            <a:srgbClr val="CCECFF"/>
          </a:solidFill>
          <a:ln w="9525">
            <a:solidFill>
              <a:schemeClr val="accent1"/>
            </a:solidFill>
            <a:miter lim="800000"/>
            <a:headEnd/>
            <a:tailEnd/>
          </a:ln>
        </p:spPr>
        <p:txBody>
          <a:bodyPr anchor="ctr"/>
          <a:lstStyle/>
          <a:p>
            <a:pPr algn="ctr"/>
            <a:r>
              <a:rPr lang="en-US" sz="3200" dirty="0">
                <a:solidFill>
                  <a:srgbClr val="006666"/>
                </a:solidFill>
                <a:latin typeface="Tahoma" pitchFamily="34" charset="0"/>
              </a:rPr>
              <a:t>Adherence to </a:t>
            </a:r>
            <a:r>
              <a:rPr lang="en-US" sz="3200" dirty="0" smtClean="0">
                <a:solidFill>
                  <a:srgbClr val="006666"/>
                </a:solidFill>
                <a:latin typeface="Tahoma" pitchFamily="34" charset="0"/>
              </a:rPr>
              <a:t>Retinal Screening </a:t>
            </a:r>
            <a:r>
              <a:rPr lang="en-US" sz="3200" dirty="0">
                <a:solidFill>
                  <a:srgbClr val="006666"/>
                </a:solidFill>
                <a:latin typeface="Tahoma" pitchFamily="34" charset="0"/>
              </a:rPr>
              <a:t>Guidelines</a:t>
            </a:r>
          </a:p>
        </p:txBody>
      </p:sp>
      <p:pic>
        <p:nvPicPr>
          <p:cNvPr id="27651" name="Picture 7" descr="NM Eye Tr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76644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3"/>
          <p:cNvSpPr txBox="1">
            <a:spLocks noChangeArrowheads="1"/>
          </p:cNvSpPr>
          <p:nvPr/>
        </p:nvSpPr>
        <p:spPr bwMode="auto">
          <a:xfrm>
            <a:off x="762000" y="57912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73050" eaLnBrk="0" hangingPunct="0">
              <a:defRPr>
                <a:solidFill>
                  <a:schemeClr val="tx1"/>
                </a:solidFill>
                <a:latin typeface="Arial" charset="0"/>
                <a:cs typeface="Arial" charset="0"/>
              </a:defRPr>
            </a:lvl1pPr>
            <a:lvl2pPr marL="742950" indent="-285750" defTabSz="273050" eaLnBrk="0" hangingPunct="0">
              <a:defRPr>
                <a:solidFill>
                  <a:schemeClr val="tx1"/>
                </a:solidFill>
                <a:latin typeface="Arial" charset="0"/>
                <a:cs typeface="Arial" charset="0"/>
              </a:defRPr>
            </a:lvl2pPr>
            <a:lvl3pPr marL="1143000" indent="-228600" defTabSz="273050" eaLnBrk="0" hangingPunct="0">
              <a:defRPr>
                <a:solidFill>
                  <a:schemeClr val="tx1"/>
                </a:solidFill>
                <a:latin typeface="Arial" charset="0"/>
                <a:cs typeface="Arial" charset="0"/>
              </a:defRPr>
            </a:lvl3pPr>
            <a:lvl4pPr marL="1600200" indent="-228600" defTabSz="273050" eaLnBrk="0" hangingPunct="0">
              <a:defRPr>
                <a:solidFill>
                  <a:schemeClr val="tx1"/>
                </a:solidFill>
                <a:latin typeface="Arial" charset="0"/>
                <a:cs typeface="Arial" charset="0"/>
              </a:defRPr>
            </a:lvl4pPr>
            <a:lvl5pPr marL="2057400" indent="-228600" defTabSz="273050" eaLnBrk="0" hangingPunct="0">
              <a:defRPr>
                <a:solidFill>
                  <a:schemeClr val="tx1"/>
                </a:solidFill>
                <a:latin typeface="Arial" charset="0"/>
                <a:cs typeface="Arial" charset="0"/>
              </a:defRPr>
            </a:lvl5pPr>
            <a:lvl6pPr marL="2514600" indent="-228600" defTabSz="273050" eaLnBrk="0" fontAlgn="base" hangingPunct="0">
              <a:spcBef>
                <a:spcPct val="0"/>
              </a:spcBef>
              <a:spcAft>
                <a:spcPct val="0"/>
              </a:spcAft>
              <a:defRPr>
                <a:solidFill>
                  <a:schemeClr val="tx1"/>
                </a:solidFill>
                <a:latin typeface="Arial" charset="0"/>
                <a:cs typeface="Arial" charset="0"/>
              </a:defRPr>
            </a:lvl6pPr>
            <a:lvl7pPr marL="2971800" indent="-228600" defTabSz="273050" eaLnBrk="0" fontAlgn="base" hangingPunct="0">
              <a:spcBef>
                <a:spcPct val="0"/>
              </a:spcBef>
              <a:spcAft>
                <a:spcPct val="0"/>
              </a:spcAft>
              <a:defRPr>
                <a:solidFill>
                  <a:schemeClr val="tx1"/>
                </a:solidFill>
                <a:latin typeface="Arial" charset="0"/>
                <a:cs typeface="Arial" charset="0"/>
              </a:defRPr>
            </a:lvl7pPr>
            <a:lvl8pPr marL="3429000" indent="-228600" defTabSz="273050" eaLnBrk="0" fontAlgn="base" hangingPunct="0">
              <a:spcBef>
                <a:spcPct val="0"/>
              </a:spcBef>
              <a:spcAft>
                <a:spcPct val="0"/>
              </a:spcAft>
              <a:defRPr>
                <a:solidFill>
                  <a:schemeClr val="tx1"/>
                </a:solidFill>
                <a:latin typeface="Arial" charset="0"/>
                <a:cs typeface="Arial" charset="0"/>
              </a:defRPr>
            </a:lvl8pPr>
            <a:lvl9pPr marL="3886200" indent="-228600" defTabSz="27305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prstClr val="white"/>
                </a:solidFill>
                <a:latin typeface="Times New Roman" pitchFamily="18" charset="0"/>
              </a:rPr>
              <a:t>NM HEDIS Data: Trends for dilated eye exam rates 2001 - 2008</a:t>
            </a:r>
          </a:p>
        </p:txBody>
      </p:sp>
    </p:spTree>
    <p:extLst>
      <p:ext uri="{BB962C8B-B14F-4D97-AF65-F5344CB8AC3E}">
        <p14:creationId xmlns:p14="http://schemas.microsoft.com/office/powerpoint/2010/main" val="414343408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rPr>
              <a:t>The ECHO/</a:t>
            </a:r>
            <a:r>
              <a:rPr lang="en-US" b="1" dirty="0" err="1" smtClean="0">
                <a:solidFill>
                  <a:srgbClr val="FFFF00"/>
                </a:solidFill>
              </a:rPr>
              <a:t>VisionQuest</a:t>
            </a:r>
            <a:r>
              <a:rPr lang="en-US" b="1" dirty="0" smtClean="0">
                <a:solidFill>
                  <a:srgbClr val="FFFF00"/>
                </a:solidFill>
              </a:rPr>
              <a:t> Collaboration</a:t>
            </a:r>
            <a:endParaRPr lang="en-US" b="1" dirty="0">
              <a:solidFill>
                <a:srgbClr val="FFFF00"/>
              </a:solidFill>
            </a:endParaRPr>
          </a:p>
        </p:txBody>
      </p:sp>
      <p:sp>
        <p:nvSpPr>
          <p:cNvPr id="3" name="Content Placeholder 2"/>
          <p:cNvSpPr>
            <a:spLocks noGrp="1"/>
          </p:cNvSpPr>
          <p:nvPr>
            <p:ph sz="half" idx="1"/>
          </p:nvPr>
        </p:nvSpPr>
        <p:spPr/>
        <p:txBody>
          <a:bodyPr/>
          <a:lstStyle/>
          <a:p>
            <a:pPr marL="65087" indent="0">
              <a:buNone/>
            </a:pPr>
            <a:r>
              <a:rPr lang="en-US" b="1" dirty="0" smtClean="0">
                <a:solidFill>
                  <a:srgbClr val="00B0F0"/>
                </a:solidFill>
              </a:rPr>
              <a:t>What ECHO provides</a:t>
            </a:r>
          </a:p>
          <a:p>
            <a:pPr marL="65087" indent="0">
              <a:buNone/>
            </a:pPr>
            <a:r>
              <a:rPr lang="en-US" sz="2000" dirty="0" smtClean="0">
                <a:solidFill>
                  <a:srgbClr val="FFFF00"/>
                </a:solidFill>
              </a:rPr>
              <a:t>*</a:t>
            </a:r>
            <a:r>
              <a:rPr lang="en-US" sz="2000" dirty="0" smtClean="0"/>
              <a:t> liaison with community partners</a:t>
            </a:r>
          </a:p>
          <a:p>
            <a:pPr marL="65087" indent="0">
              <a:buNone/>
            </a:pPr>
            <a:r>
              <a:rPr lang="en-US" sz="2000" dirty="0" smtClean="0">
                <a:solidFill>
                  <a:srgbClr val="FFFF00"/>
                </a:solidFill>
              </a:rPr>
              <a:t>*</a:t>
            </a:r>
            <a:r>
              <a:rPr lang="en-US" sz="2000" dirty="0" smtClean="0"/>
              <a:t> training for CHWs (imaging, DM specialist training)</a:t>
            </a:r>
          </a:p>
          <a:p>
            <a:pPr marL="65087" indent="0">
              <a:buNone/>
            </a:pPr>
            <a:r>
              <a:rPr lang="en-US" sz="2000" dirty="0" smtClean="0">
                <a:solidFill>
                  <a:srgbClr val="FFFF00"/>
                </a:solidFill>
              </a:rPr>
              <a:t>* </a:t>
            </a:r>
            <a:r>
              <a:rPr lang="en-US" sz="2000" dirty="0" smtClean="0"/>
              <a:t>training for clinics and teams (including CME)</a:t>
            </a:r>
          </a:p>
          <a:p>
            <a:pPr marL="65087" indent="0">
              <a:buNone/>
            </a:pPr>
            <a:r>
              <a:rPr lang="en-US" sz="2000" dirty="0" smtClean="0">
                <a:solidFill>
                  <a:srgbClr val="FFFF00"/>
                </a:solidFill>
              </a:rPr>
              <a:t>*</a:t>
            </a:r>
            <a:r>
              <a:rPr lang="en-US" sz="2000" dirty="0" smtClean="0"/>
              <a:t> scheduling and facilitation</a:t>
            </a:r>
          </a:p>
          <a:p>
            <a:pPr marL="65087" indent="0">
              <a:buNone/>
            </a:pPr>
            <a:r>
              <a:rPr lang="en-US" sz="2000" dirty="0" smtClean="0">
                <a:solidFill>
                  <a:srgbClr val="FFFF00"/>
                </a:solidFill>
              </a:rPr>
              <a:t>*</a:t>
            </a:r>
            <a:r>
              <a:rPr lang="en-US" sz="2000" dirty="0" smtClean="0"/>
              <a:t> free consultation and access to specialist team for patient management</a:t>
            </a:r>
            <a:endParaRPr lang="en-US" sz="2000" dirty="0"/>
          </a:p>
        </p:txBody>
      </p:sp>
      <p:sp>
        <p:nvSpPr>
          <p:cNvPr id="4" name="Content Placeholder 3"/>
          <p:cNvSpPr>
            <a:spLocks noGrp="1"/>
          </p:cNvSpPr>
          <p:nvPr>
            <p:ph sz="half" idx="2"/>
          </p:nvPr>
        </p:nvSpPr>
        <p:spPr/>
        <p:txBody>
          <a:bodyPr/>
          <a:lstStyle/>
          <a:p>
            <a:pPr marL="65087" indent="0">
              <a:buNone/>
            </a:pPr>
            <a:r>
              <a:rPr lang="en-US" b="1" dirty="0" smtClean="0">
                <a:solidFill>
                  <a:srgbClr val="00B0F0"/>
                </a:solidFill>
              </a:rPr>
              <a:t>What VQ provides</a:t>
            </a:r>
          </a:p>
          <a:p>
            <a:pPr marL="65087" indent="0">
              <a:buNone/>
            </a:pPr>
            <a:r>
              <a:rPr lang="en-US" sz="2000" dirty="0" smtClean="0">
                <a:solidFill>
                  <a:srgbClr val="FFFF00"/>
                </a:solidFill>
              </a:rPr>
              <a:t>* </a:t>
            </a:r>
            <a:r>
              <a:rPr lang="en-US" sz="2000" dirty="0" smtClean="0"/>
              <a:t>2 retinal cameras and all necessary equipment and technology</a:t>
            </a:r>
          </a:p>
          <a:p>
            <a:pPr marL="65087" indent="0">
              <a:buNone/>
            </a:pPr>
            <a:r>
              <a:rPr lang="en-US" sz="2000" dirty="0" smtClean="0">
                <a:solidFill>
                  <a:srgbClr val="FFFF00"/>
                </a:solidFill>
              </a:rPr>
              <a:t>*</a:t>
            </a:r>
            <a:r>
              <a:rPr lang="en-US" sz="2000" dirty="0" smtClean="0"/>
              <a:t> certified readers and timely reports</a:t>
            </a:r>
          </a:p>
          <a:p>
            <a:pPr marL="65087" indent="0">
              <a:buNone/>
            </a:pPr>
            <a:r>
              <a:rPr lang="en-US" sz="2000" dirty="0" smtClean="0">
                <a:solidFill>
                  <a:srgbClr val="FFFF00"/>
                </a:solidFill>
              </a:rPr>
              <a:t>*</a:t>
            </a:r>
            <a:r>
              <a:rPr lang="en-US" sz="2000" dirty="0" smtClean="0"/>
              <a:t> training and ongoing technical support</a:t>
            </a:r>
          </a:p>
          <a:p>
            <a:pPr marL="65087" indent="0">
              <a:buNone/>
            </a:pPr>
            <a:r>
              <a:rPr lang="en-US" sz="2000" dirty="0" smtClean="0">
                <a:solidFill>
                  <a:srgbClr val="FFFF00"/>
                </a:solidFill>
              </a:rPr>
              <a:t>*</a:t>
            </a:r>
            <a:r>
              <a:rPr lang="en-US" sz="2000" dirty="0" smtClean="0"/>
              <a:t> IRB and research paperwork</a:t>
            </a:r>
          </a:p>
          <a:p>
            <a:endParaRPr lang="en-US" sz="2000" dirty="0"/>
          </a:p>
        </p:txBody>
      </p:sp>
    </p:spTree>
    <p:extLst>
      <p:ext uri="{BB962C8B-B14F-4D97-AF65-F5344CB8AC3E}">
        <p14:creationId xmlns:p14="http://schemas.microsoft.com/office/powerpoint/2010/main" val="3620456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5" y="6096000"/>
            <a:ext cx="1832796" cy="75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18284" y="273952"/>
            <a:ext cx="8229600" cy="1143000"/>
          </a:xfrm>
        </p:spPr>
        <p:txBody>
          <a:bodyPr>
            <a:normAutofit fontScale="90000"/>
          </a:bodyPr>
          <a:lstStyle/>
          <a:p>
            <a:pPr algn="ctr"/>
            <a:r>
              <a:rPr lang="en-US" b="1" dirty="0" smtClean="0">
                <a:solidFill>
                  <a:srgbClr val="FFFF00"/>
                </a:solidFill>
              </a:rPr>
              <a:t>ECHO-</a:t>
            </a:r>
            <a:r>
              <a:rPr lang="en-US" b="1" dirty="0" err="1" smtClean="0">
                <a:solidFill>
                  <a:srgbClr val="FFFF00"/>
                </a:solidFill>
              </a:rPr>
              <a:t>Visionquest</a:t>
            </a:r>
            <a:r>
              <a:rPr lang="en-US" b="1" dirty="0" smtClean="0">
                <a:solidFill>
                  <a:srgbClr val="FFFF00"/>
                </a:solidFill>
              </a:rPr>
              <a:t/>
            </a:r>
            <a:br>
              <a:rPr lang="en-US" b="1" dirty="0" smtClean="0">
                <a:solidFill>
                  <a:srgbClr val="FFFF00"/>
                </a:solidFill>
              </a:rPr>
            </a:br>
            <a:r>
              <a:rPr lang="en-US" b="1" dirty="0" smtClean="0">
                <a:solidFill>
                  <a:srgbClr val="FFFF00"/>
                </a:solidFill>
              </a:rPr>
              <a:t>Retinopathy Screening</a:t>
            </a:r>
            <a:endParaRPr lang="en-US" b="1" dirty="0">
              <a:solidFill>
                <a:srgbClr val="FFFF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3395663"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828323" y="2076778"/>
            <a:ext cx="1743075"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447800"/>
            <a:ext cx="36703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6477000" y="3986213"/>
            <a:ext cx="4445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11282">
            <a:off x="5439899" y="4421111"/>
            <a:ext cx="123825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3721565" y="4478724"/>
            <a:ext cx="1956593" cy="138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7718" y="2135516"/>
            <a:ext cx="2143678" cy="369332"/>
          </a:xfrm>
          <a:prstGeom prst="rect">
            <a:avLst/>
          </a:prstGeom>
          <a:noFill/>
        </p:spPr>
        <p:txBody>
          <a:bodyPr wrap="square" rtlCol="0">
            <a:spAutoFit/>
          </a:bodyPr>
          <a:lstStyle/>
          <a:p>
            <a:r>
              <a:rPr lang="en-US" dirty="0" smtClean="0"/>
              <a:t>  Patient</a:t>
            </a:r>
            <a:endParaRPr lang="en-US" dirty="0"/>
          </a:p>
        </p:txBody>
      </p:sp>
      <p:sp>
        <p:nvSpPr>
          <p:cNvPr id="4" name="TextBox 3"/>
          <p:cNvSpPr txBox="1"/>
          <p:nvPr/>
        </p:nvSpPr>
        <p:spPr>
          <a:xfrm>
            <a:off x="1504619" y="4940300"/>
            <a:ext cx="2580503" cy="369332"/>
          </a:xfrm>
          <a:prstGeom prst="rect">
            <a:avLst/>
          </a:prstGeom>
          <a:noFill/>
        </p:spPr>
        <p:txBody>
          <a:bodyPr wrap="square" rtlCol="0">
            <a:spAutoFit/>
          </a:bodyPr>
          <a:lstStyle/>
          <a:p>
            <a:r>
              <a:rPr lang="en-US" dirty="0" smtClean="0"/>
              <a:t>CHW is doing the imaging</a:t>
            </a:r>
            <a:endParaRPr lang="en-US" dirty="0"/>
          </a:p>
        </p:txBody>
      </p:sp>
      <p:sp>
        <p:nvSpPr>
          <p:cNvPr id="6" name="TextBox 5"/>
          <p:cNvSpPr txBox="1"/>
          <p:nvPr/>
        </p:nvSpPr>
        <p:spPr>
          <a:xfrm>
            <a:off x="6617089" y="5095876"/>
            <a:ext cx="2305465" cy="1200329"/>
          </a:xfrm>
          <a:prstGeom prst="rect">
            <a:avLst/>
          </a:prstGeom>
          <a:noFill/>
        </p:spPr>
        <p:txBody>
          <a:bodyPr wrap="square" rtlCol="0">
            <a:spAutoFit/>
          </a:bodyPr>
          <a:lstStyle/>
          <a:p>
            <a:r>
              <a:rPr lang="en-US" dirty="0" smtClean="0"/>
              <a:t>Reports with results get sent back to medical point-of-contact </a:t>
            </a:r>
            <a:endParaRPr lang="en-US" dirty="0"/>
          </a:p>
        </p:txBody>
      </p:sp>
    </p:spTree>
    <p:extLst>
      <p:ext uri="{BB962C8B-B14F-4D97-AF65-F5344CB8AC3E}">
        <p14:creationId xmlns:p14="http://schemas.microsoft.com/office/powerpoint/2010/main" val="375495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anim calcmode="lin" valueType="num">
                                      <p:cBhvr>
                                        <p:cTn id="19" dur="1000" fill="hold"/>
                                        <p:tgtEl>
                                          <p:spTgt spid="1028"/>
                                        </p:tgtEl>
                                        <p:attrNameLst>
                                          <p:attrName>ppt_x</p:attrName>
                                        </p:attrNameLst>
                                      </p:cBhvr>
                                      <p:tavLst>
                                        <p:tav tm="0">
                                          <p:val>
                                            <p:strVal val="#ppt_x"/>
                                          </p:val>
                                        </p:tav>
                                        <p:tav tm="100000">
                                          <p:val>
                                            <p:strVal val="#ppt_x"/>
                                          </p:val>
                                        </p:tav>
                                      </p:tavLst>
                                    </p:anim>
                                    <p:anim calcmode="lin" valueType="num">
                                      <p:cBhvr>
                                        <p:cTn id="2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barn(inVertical)">
                                      <p:cBhvr>
                                        <p:cTn id="29" dur="500"/>
                                        <p:tgtEl>
                                          <p:spTgt spid="103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
            <a:ext cx="65532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698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19" y="1"/>
            <a:ext cx="8686800" cy="1219200"/>
          </a:xfrm>
        </p:spPr>
        <p:txBody>
          <a:bodyPr/>
          <a:lstStyle/>
          <a:p>
            <a:pPr algn="ctr">
              <a:defRPr/>
            </a:pPr>
            <a:r>
              <a:rPr lang="en-US" sz="2800" b="1" dirty="0" smtClean="0">
                <a:solidFill>
                  <a:srgbClr val="FFFF00"/>
                </a:solidFill>
              </a:rPr>
              <a:t>     </a:t>
            </a:r>
            <a:r>
              <a:rPr lang="en-US" sz="3600" b="1" dirty="0" smtClean="0">
                <a:solidFill>
                  <a:srgbClr val="FFFF00"/>
                </a:solidFill>
              </a:rPr>
              <a:t>Retinal Screening program </a:t>
            </a:r>
            <a:br>
              <a:rPr lang="en-US" sz="3600" b="1" dirty="0" smtClean="0">
                <a:solidFill>
                  <a:srgbClr val="FFFF00"/>
                </a:solidFill>
              </a:rPr>
            </a:br>
            <a:r>
              <a:rPr lang="en-US" sz="3600" b="1" dirty="0" smtClean="0">
                <a:solidFill>
                  <a:srgbClr val="FFFF00"/>
                </a:solidFill>
              </a:rPr>
              <a:t>to date</a:t>
            </a:r>
            <a:endParaRPr lang="en-US" sz="3600" b="1"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14262534"/>
              </p:ext>
            </p:extLst>
          </p:nvPr>
        </p:nvGraphicFramePr>
        <p:xfrm>
          <a:off x="1676400" y="1905000"/>
          <a:ext cx="6248400" cy="3733800"/>
        </p:xfrm>
        <a:graphic>
          <a:graphicData uri="http://schemas.openxmlformats.org/drawingml/2006/table">
            <a:tbl>
              <a:tblPr firstRow="1" bandRow="1">
                <a:tableStyleId>{5C22544A-7EE6-4342-B048-85BDC9FD1C3A}</a:tableStyleId>
              </a:tblPr>
              <a:tblGrid>
                <a:gridCol w="2293338"/>
                <a:gridCol w="253442"/>
                <a:gridCol w="925405"/>
                <a:gridCol w="925405"/>
                <a:gridCol w="925405"/>
                <a:gridCol w="925405"/>
              </a:tblGrid>
              <a:tr h="487015">
                <a:tc>
                  <a:txBody>
                    <a:bodyPr/>
                    <a:lstStyle/>
                    <a:p>
                      <a:endParaRPr lang="en-US" sz="1800" dirty="0"/>
                    </a:p>
                  </a:txBody>
                  <a:tcPr marT="45725" marB="45725"/>
                </a:tc>
                <a:tc>
                  <a:txBody>
                    <a:bodyPr/>
                    <a:lstStyle/>
                    <a:p>
                      <a:endParaRPr lang="en-US" sz="1800"/>
                    </a:p>
                  </a:txBody>
                  <a:tcPr marT="45725" marB="45725"/>
                </a:tc>
                <a:tc>
                  <a:txBody>
                    <a:bodyPr/>
                    <a:lstStyle/>
                    <a:p>
                      <a:endParaRPr lang="en-US" sz="1800"/>
                    </a:p>
                  </a:txBody>
                  <a:tcPr marT="45725" marB="45725"/>
                </a:tc>
                <a:tc>
                  <a:txBody>
                    <a:bodyPr/>
                    <a:lstStyle/>
                    <a:p>
                      <a:endParaRPr lang="en-US" sz="1800"/>
                    </a:p>
                  </a:txBody>
                  <a:tcPr marT="45725" marB="45725"/>
                </a:tc>
                <a:tc>
                  <a:txBody>
                    <a:bodyPr/>
                    <a:lstStyle/>
                    <a:p>
                      <a:endParaRPr lang="en-US" sz="1800"/>
                    </a:p>
                  </a:txBody>
                  <a:tcPr marT="45725" marB="45725"/>
                </a:tc>
                <a:tc>
                  <a:txBody>
                    <a:bodyPr/>
                    <a:lstStyle/>
                    <a:p>
                      <a:endParaRPr lang="en-US" sz="1800"/>
                    </a:p>
                  </a:txBody>
                  <a:tcPr marT="45725" marB="45725"/>
                </a:tc>
              </a:tr>
              <a:tr h="569240">
                <a:tc>
                  <a:txBody>
                    <a:bodyPr/>
                    <a:lstStyle/>
                    <a:p>
                      <a:r>
                        <a:rPr lang="en-US" sz="1800" b="1" dirty="0" smtClean="0"/>
                        <a:t>Total screened</a:t>
                      </a:r>
                      <a:endParaRPr lang="en-US" sz="1800" b="1" dirty="0"/>
                    </a:p>
                  </a:txBody>
                  <a:tcPr marT="45725" marB="45725"/>
                </a:tc>
                <a:tc>
                  <a:txBody>
                    <a:bodyPr/>
                    <a:lstStyle/>
                    <a:p>
                      <a:endParaRPr lang="en-US" sz="1800" b="1"/>
                    </a:p>
                  </a:txBody>
                  <a:tcPr marT="45725" marB="45725"/>
                </a:tc>
                <a:tc>
                  <a:txBody>
                    <a:bodyPr/>
                    <a:lstStyle/>
                    <a:p>
                      <a:r>
                        <a:rPr lang="en-US" sz="1800" b="1" dirty="0" smtClean="0"/>
                        <a:t>1016</a:t>
                      </a:r>
                      <a:endParaRPr lang="en-US" sz="1800" b="1" dirty="0"/>
                    </a:p>
                  </a:txBody>
                  <a:tcPr marT="45725" marB="45725"/>
                </a:tc>
                <a:tc>
                  <a:txBody>
                    <a:bodyPr/>
                    <a:lstStyle/>
                    <a:p>
                      <a:endParaRPr lang="en-US" sz="1800" b="1" dirty="0"/>
                    </a:p>
                  </a:txBody>
                  <a:tcPr marT="45725" marB="45725"/>
                </a:tc>
                <a:tc>
                  <a:txBody>
                    <a:bodyPr/>
                    <a:lstStyle/>
                    <a:p>
                      <a:endParaRPr lang="en-US" sz="1800" b="1"/>
                    </a:p>
                  </a:txBody>
                  <a:tcPr marT="45725" marB="45725"/>
                </a:tc>
                <a:tc>
                  <a:txBody>
                    <a:bodyPr/>
                    <a:lstStyle/>
                    <a:p>
                      <a:endParaRPr lang="en-US" sz="1800"/>
                    </a:p>
                  </a:txBody>
                  <a:tcPr marT="45725" marB="45725"/>
                </a:tc>
              </a:tr>
              <a:tr h="996159">
                <a:tc>
                  <a:txBody>
                    <a:bodyPr/>
                    <a:lstStyle/>
                    <a:p>
                      <a:r>
                        <a:rPr lang="en-US" sz="1800" b="1" dirty="0" smtClean="0"/>
                        <a:t>    With DM</a:t>
                      </a:r>
                    </a:p>
                    <a:p>
                      <a:endParaRPr lang="en-US" sz="1800" b="1" dirty="0"/>
                    </a:p>
                  </a:txBody>
                  <a:tcPr marT="45725" marB="45725"/>
                </a:tc>
                <a:tc>
                  <a:txBody>
                    <a:bodyPr/>
                    <a:lstStyle/>
                    <a:p>
                      <a:endParaRPr lang="en-US" sz="1800" b="1" dirty="0"/>
                    </a:p>
                  </a:txBody>
                  <a:tcPr marT="45725" marB="45725"/>
                </a:tc>
                <a:tc>
                  <a:txBody>
                    <a:bodyPr/>
                    <a:lstStyle/>
                    <a:p>
                      <a:r>
                        <a:rPr lang="en-US" sz="1800" b="1" dirty="0" smtClean="0"/>
                        <a:t>41%</a:t>
                      </a:r>
                      <a:endParaRPr lang="en-US" sz="1800" b="1" dirty="0"/>
                    </a:p>
                  </a:txBody>
                  <a:tcPr marT="45725" marB="45725"/>
                </a:tc>
                <a:tc>
                  <a:txBody>
                    <a:bodyPr/>
                    <a:lstStyle/>
                    <a:p>
                      <a:endParaRPr lang="en-US" sz="1800" b="1"/>
                    </a:p>
                  </a:txBody>
                  <a:tcPr marT="45725" marB="45725"/>
                </a:tc>
                <a:tc>
                  <a:txBody>
                    <a:bodyPr/>
                    <a:lstStyle/>
                    <a:p>
                      <a:endParaRPr lang="en-US" sz="1800" b="1"/>
                    </a:p>
                  </a:txBody>
                  <a:tcPr marT="45725" marB="45725"/>
                </a:tc>
                <a:tc>
                  <a:txBody>
                    <a:bodyPr/>
                    <a:lstStyle/>
                    <a:p>
                      <a:endParaRPr lang="en-US" sz="1800" dirty="0"/>
                    </a:p>
                  </a:txBody>
                  <a:tcPr marT="45725" marB="45725"/>
                </a:tc>
              </a:tr>
              <a:tr h="569240">
                <a:tc>
                  <a:txBody>
                    <a:bodyPr/>
                    <a:lstStyle/>
                    <a:p>
                      <a:r>
                        <a:rPr lang="en-US" sz="1800" b="1" baseline="0" dirty="0" smtClean="0"/>
                        <a:t>No finding </a:t>
                      </a:r>
                      <a:endParaRPr lang="en-US" sz="1800" b="1" dirty="0"/>
                    </a:p>
                  </a:txBody>
                  <a:tcPr marT="45725" marB="45725"/>
                </a:tc>
                <a:tc>
                  <a:txBody>
                    <a:bodyPr/>
                    <a:lstStyle/>
                    <a:p>
                      <a:endParaRPr lang="en-US" sz="1800" b="1" dirty="0"/>
                    </a:p>
                  </a:txBody>
                  <a:tcPr marT="45725" marB="45725"/>
                </a:tc>
                <a:tc>
                  <a:txBody>
                    <a:bodyPr/>
                    <a:lstStyle/>
                    <a:p>
                      <a:r>
                        <a:rPr lang="en-US" sz="1800" b="1" dirty="0" smtClean="0"/>
                        <a:t>548</a:t>
                      </a:r>
                      <a:endParaRPr lang="en-US" sz="1800" b="1" dirty="0"/>
                    </a:p>
                  </a:txBody>
                  <a:tcPr marT="45725" marB="45725"/>
                </a:tc>
                <a:tc>
                  <a:txBody>
                    <a:bodyPr/>
                    <a:lstStyle/>
                    <a:p>
                      <a:r>
                        <a:rPr lang="en-US" sz="1800" b="1" dirty="0" smtClean="0"/>
                        <a:t>54%</a:t>
                      </a:r>
                      <a:endParaRPr lang="en-US" sz="1800" b="1" dirty="0"/>
                    </a:p>
                  </a:txBody>
                  <a:tcPr marT="45725" marB="45725"/>
                </a:tc>
                <a:tc>
                  <a:txBody>
                    <a:bodyPr/>
                    <a:lstStyle/>
                    <a:p>
                      <a:endParaRPr lang="en-US" sz="1800" b="1"/>
                    </a:p>
                  </a:txBody>
                  <a:tcPr marT="45725" marB="45725"/>
                </a:tc>
                <a:tc>
                  <a:txBody>
                    <a:bodyPr/>
                    <a:lstStyle/>
                    <a:p>
                      <a:endParaRPr lang="en-US" sz="1800"/>
                    </a:p>
                  </a:txBody>
                  <a:tcPr marT="45725" marB="45725"/>
                </a:tc>
              </a:tr>
              <a:tr h="569240">
                <a:tc>
                  <a:txBody>
                    <a:bodyPr/>
                    <a:lstStyle/>
                    <a:p>
                      <a:r>
                        <a:rPr lang="en-US" sz="1800" b="1" dirty="0" err="1" smtClean="0"/>
                        <a:t>Inadequates</a:t>
                      </a:r>
                      <a:endParaRPr lang="en-US" sz="1800" b="1" dirty="0"/>
                    </a:p>
                  </a:txBody>
                  <a:tcPr marT="45725" marB="45725"/>
                </a:tc>
                <a:tc>
                  <a:txBody>
                    <a:bodyPr/>
                    <a:lstStyle/>
                    <a:p>
                      <a:endParaRPr lang="en-US" sz="1800" b="1"/>
                    </a:p>
                  </a:txBody>
                  <a:tcPr marT="45725" marB="45725"/>
                </a:tc>
                <a:tc>
                  <a:txBody>
                    <a:bodyPr/>
                    <a:lstStyle/>
                    <a:p>
                      <a:r>
                        <a:rPr lang="en-US" sz="1800" b="1" dirty="0" smtClean="0"/>
                        <a:t>162</a:t>
                      </a:r>
                      <a:endParaRPr lang="en-US" sz="1800" b="1" dirty="0"/>
                    </a:p>
                  </a:txBody>
                  <a:tcPr marT="45725" marB="45725"/>
                </a:tc>
                <a:tc>
                  <a:txBody>
                    <a:bodyPr/>
                    <a:lstStyle/>
                    <a:p>
                      <a:r>
                        <a:rPr lang="en-US" sz="1800" b="1" dirty="0" smtClean="0"/>
                        <a:t>16%</a:t>
                      </a:r>
                      <a:endParaRPr lang="en-US" sz="1800" b="1" dirty="0"/>
                    </a:p>
                  </a:txBody>
                  <a:tcPr marT="45725" marB="45725"/>
                </a:tc>
                <a:tc>
                  <a:txBody>
                    <a:bodyPr/>
                    <a:lstStyle/>
                    <a:p>
                      <a:endParaRPr lang="en-US" sz="1800" b="1"/>
                    </a:p>
                  </a:txBody>
                  <a:tcPr marT="45725" marB="45725"/>
                </a:tc>
                <a:tc>
                  <a:txBody>
                    <a:bodyPr/>
                    <a:lstStyle/>
                    <a:p>
                      <a:endParaRPr lang="en-US" sz="1800"/>
                    </a:p>
                  </a:txBody>
                  <a:tcPr marT="45725" marB="45725"/>
                </a:tc>
              </a:tr>
              <a:tr h="542906">
                <a:tc>
                  <a:txBody>
                    <a:bodyPr/>
                    <a:lstStyle/>
                    <a:p>
                      <a:r>
                        <a:rPr lang="en-US" sz="1800" b="1" dirty="0" smtClean="0"/>
                        <a:t>Findings</a:t>
                      </a:r>
                      <a:endParaRPr lang="en-US" sz="1800" b="1" dirty="0"/>
                    </a:p>
                  </a:txBody>
                  <a:tcPr marT="45725" marB="45725"/>
                </a:tc>
                <a:tc>
                  <a:txBody>
                    <a:bodyPr/>
                    <a:lstStyle/>
                    <a:p>
                      <a:endParaRPr lang="en-US" sz="1800" b="1" dirty="0"/>
                    </a:p>
                  </a:txBody>
                  <a:tcPr marT="45725" marB="45725"/>
                </a:tc>
                <a:tc>
                  <a:txBody>
                    <a:bodyPr/>
                    <a:lstStyle/>
                    <a:p>
                      <a:r>
                        <a:rPr lang="en-US" sz="1800" b="1" dirty="0" smtClean="0"/>
                        <a:t>306</a:t>
                      </a:r>
                      <a:endParaRPr lang="en-US" sz="1800" b="1" dirty="0"/>
                    </a:p>
                  </a:txBody>
                  <a:tcPr marT="45725" marB="45725"/>
                </a:tc>
                <a:tc>
                  <a:txBody>
                    <a:bodyPr/>
                    <a:lstStyle/>
                    <a:p>
                      <a:r>
                        <a:rPr lang="en-US" sz="1800" b="1" dirty="0" smtClean="0"/>
                        <a:t>30%</a:t>
                      </a:r>
                      <a:endParaRPr lang="en-US" sz="1800" b="1" dirty="0"/>
                    </a:p>
                  </a:txBody>
                  <a:tcPr marT="45725" marB="45725"/>
                </a:tc>
                <a:tc>
                  <a:txBody>
                    <a:bodyPr/>
                    <a:lstStyle/>
                    <a:p>
                      <a:endParaRPr lang="en-US" sz="1800" b="1" dirty="0"/>
                    </a:p>
                  </a:txBody>
                  <a:tcPr marT="45725" marB="45725"/>
                </a:tc>
                <a:tc>
                  <a:txBody>
                    <a:bodyPr/>
                    <a:lstStyle/>
                    <a:p>
                      <a:endParaRPr lang="en-US" sz="1800" dirty="0" smtClean="0"/>
                    </a:p>
                  </a:txBody>
                  <a:tcPr marT="45725" marB="45725"/>
                </a:tc>
              </a:tr>
            </a:tbl>
          </a:graphicData>
        </a:graphic>
      </p:graphicFrame>
    </p:spTree>
    <p:extLst>
      <p:ext uri="{BB962C8B-B14F-4D97-AF65-F5344CB8AC3E}">
        <p14:creationId xmlns:p14="http://schemas.microsoft.com/office/powerpoint/2010/main" val="2695922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
            <a:ext cx="8686800" cy="1619250"/>
          </a:xfrm>
        </p:spPr>
        <p:txBody>
          <a:bodyPr>
            <a:noAutofit/>
          </a:bodyPr>
          <a:lstStyle/>
          <a:p>
            <a:pPr algn="ctr">
              <a:defRPr/>
            </a:pPr>
            <a:r>
              <a:rPr lang="en-US" sz="3600" b="1" dirty="0" smtClean="0">
                <a:solidFill>
                  <a:srgbClr val="FFFF00"/>
                </a:solidFill>
              </a:rPr>
              <a:t>Retinal Screening program: Breakdown of Findings by Level of Urgency</a:t>
            </a:r>
            <a:endParaRPr lang="en-US" sz="3600" b="1"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36993061"/>
              </p:ext>
            </p:extLst>
          </p:nvPr>
        </p:nvGraphicFramePr>
        <p:xfrm>
          <a:off x="1447800" y="2209800"/>
          <a:ext cx="6096001" cy="3733800"/>
        </p:xfrm>
        <a:graphic>
          <a:graphicData uri="http://schemas.openxmlformats.org/drawingml/2006/table">
            <a:tbl>
              <a:tblPr firstRow="1" bandRow="1">
                <a:tableStyleId>{5C22544A-7EE6-4342-B048-85BDC9FD1C3A}</a:tableStyleId>
              </a:tblPr>
              <a:tblGrid>
                <a:gridCol w="1823721"/>
                <a:gridCol w="208280"/>
                <a:gridCol w="1016000"/>
                <a:gridCol w="1016000"/>
                <a:gridCol w="1016000"/>
                <a:gridCol w="1016000"/>
              </a:tblGrid>
              <a:tr h="419351">
                <a:tc>
                  <a:txBody>
                    <a:bodyPr/>
                    <a:lstStyle/>
                    <a:p>
                      <a:endParaRPr lang="en-US" sz="1800" dirty="0"/>
                    </a:p>
                  </a:txBody>
                  <a:tcPr marT="45725" marB="45725"/>
                </a:tc>
                <a:tc>
                  <a:txBody>
                    <a:bodyPr/>
                    <a:lstStyle/>
                    <a:p>
                      <a:endParaRPr lang="en-US" sz="1800"/>
                    </a:p>
                  </a:txBody>
                  <a:tcPr marT="45725" marB="45725"/>
                </a:tc>
                <a:tc>
                  <a:txBody>
                    <a:bodyPr/>
                    <a:lstStyle/>
                    <a:p>
                      <a:endParaRPr lang="en-US" sz="1800"/>
                    </a:p>
                  </a:txBody>
                  <a:tcPr marT="45725" marB="45725"/>
                </a:tc>
                <a:tc>
                  <a:txBody>
                    <a:bodyPr/>
                    <a:lstStyle/>
                    <a:p>
                      <a:endParaRPr lang="en-US" sz="1800"/>
                    </a:p>
                  </a:txBody>
                  <a:tcPr marT="45725" marB="45725"/>
                </a:tc>
                <a:tc>
                  <a:txBody>
                    <a:bodyPr/>
                    <a:lstStyle/>
                    <a:p>
                      <a:endParaRPr lang="en-US" sz="1800"/>
                    </a:p>
                  </a:txBody>
                  <a:tcPr marT="45725" marB="45725"/>
                </a:tc>
                <a:tc>
                  <a:txBody>
                    <a:bodyPr/>
                    <a:lstStyle/>
                    <a:p>
                      <a:endParaRPr lang="en-US" sz="1800"/>
                    </a:p>
                  </a:txBody>
                  <a:tcPr marT="45725" marB="45725"/>
                </a:tc>
              </a:tr>
              <a:tr h="419351">
                <a:tc>
                  <a:txBody>
                    <a:bodyPr/>
                    <a:lstStyle/>
                    <a:p>
                      <a:r>
                        <a:rPr lang="en-US" sz="1800" b="1" dirty="0" smtClean="0"/>
                        <a:t>Total findings</a:t>
                      </a:r>
                      <a:endParaRPr lang="en-US" sz="1800" b="1" dirty="0"/>
                    </a:p>
                  </a:txBody>
                  <a:tcPr marT="45725" marB="45725"/>
                </a:tc>
                <a:tc>
                  <a:txBody>
                    <a:bodyPr/>
                    <a:lstStyle/>
                    <a:p>
                      <a:endParaRPr lang="en-US" sz="1800" b="1"/>
                    </a:p>
                  </a:txBody>
                  <a:tcPr marT="45725" marB="45725"/>
                </a:tc>
                <a:tc>
                  <a:txBody>
                    <a:bodyPr/>
                    <a:lstStyle/>
                    <a:p>
                      <a:r>
                        <a:rPr lang="en-US" sz="1800" b="1" dirty="0" smtClean="0"/>
                        <a:t>306 </a:t>
                      </a:r>
                      <a:endParaRPr lang="en-US" sz="1800" b="1" dirty="0"/>
                    </a:p>
                  </a:txBody>
                  <a:tcPr marT="45725" marB="45725"/>
                </a:tc>
                <a:tc>
                  <a:txBody>
                    <a:bodyPr/>
                    <a:lstStyle/>
                    <a:p>
                      <a:r>
                        <a:rPr lang="en-US" sz="1800" b="1" dirty="0" smtClean="0"/>
                        <a:t>30%</a:t>
                      </a:r>
                      <a:endParaRPr lang="en-US" sz="1800" b="1" dirty="0"/>
                    </a:p>
                  </a:txBody>
                  <a:tcPr marT="45725" marB="45725"/>
                </a:tc>
                <a:tc>
                  <a:txBody>
                    <a:bodyPr/>
                    <a:lstStyle/>
                    <a:p>
                      <a:endParaRPr lang="en-US" sz="1800"/>
                    </a:p>
                  </a:txBody>
                  <a:tcPr marT="45725" marB="45725"/>
                </a:tc>
                <a:tc>
                  <a:txBody>
                    <a:bodyPr/>
                    <a:lstStyle/>
                    <a:p>
                      <a:endParaRPr lang="en-US" sz="1800"/>
                    </a:p>
                  </a:txBody>
                  <a:tcPr marT="45725" marB="45725"/>
                </a:tc>
              </a:tr>
              <a:tr h="723811">
                <a:tc>
                  <a:txBody>
                    <a:bodyPr/>
                    <a:lstStyle/>
                    <a:p>
                      <a:r>
                        <a:rPr lang="en-US" sz="1800" b="1" dirty="0" smtClean="0"/>
                        <a:t>Level</a:t>
                      </a:r>
                      <a:r>
                        <a:rPr lang="en-US" sz="1800" b="1" baseline="0" dirty="0" smtClean="0"/>
                        <a:t> A</a:t>
                      </a:r>
                      <a:endParaRPr lang="en-US" sz="1800" b="1" dirty="0" smtClean="0"/>
                    </a:p>
                    <a:p>
                      <a:r>
                        <a:rPr lang="en-US" sz="1800" b="1" dirty="0" smtClean="0"/>
                        <a:t>  (Emergent)</a:t>
                      </a:r>
                      <a:endParaRPr lang="en-US" sz="1800" b="1" dirty="0"/>
                    </a:p>
                  </a:txBody>
                  <a:tcPr marT="45725" marB="45725"/>
                </a:tc>
                <a:tc>
                  <a:txBody>
                    <a:bodyPr/>
                    <a:lstStyle/>
                    <a:p>
                      <a:endParaRPr lang="en-US" sz="1800" b="1" dirty="0"/>
                    </a:p>
                  </a:txBody>
                  <a:tcPr marT="45725" marB="45725"/>
                </a:tc>
                <a:tc>
                  <a:txBody>
                    <a:bodyPr/>
                    <a:lstStyle/>
                    <a:p>
                      <a:r>
                        <a:rPr lang="en-US" sz="1800" b="1" dirty="0" smtClean="0"/>
                        <a:t>21</a:t>
                      </a:r>
                      <a:endParaRPr lang="en-US" sz="1800" b="1" dirty="0"/>
                    </a:p>
                  </a:txBody>
                  <a:tcPr marT="45725" marB="45725"/>
                </a:tc>
                <a:tc>
                  <a:txBody>
                    <a:bodyPr/>
                    <a:lstStyle/>
                    <a:p>
                      <a:r>
                        <a:rPr lang="en-US" sz="1800" b="1" dirty="0" smtClean="0"/>
                        <a:t>2%</a:t>
                      </a:r>
                      <a:endParaRPr lang="en-US" sz="1800" b="1" dirty="0"/>
                    </a:p>
                  </a:txBody>
                  <a:tcPr marT="45725" marB="45725"/>
                </a:tc>
                <a:tc>
                  <a:txBody>
                    <a:bodyPr/>
                    <a:lstStyle/>
                    <a:p>
                      <a:endParaRPr lang="en-US" sz="1800"/>
                    </a:p>
                  </a:txBody>
                  <a:tcPr marT="45725" marB="45725"/>
                </a:tc>
                <a:tc>
                  <a:txBody>
                    <a:bodyPr/>
                    <a:lstStyle/>
                    <a:p>
                      <a:endParaRPr lang="en-US" sz="1800" dirty="0"/>
                    </a:p>
                  </a:txBody>
                  <a:tcPr marT="45725" marB="45725"/>
                </a:tc>
              </a:tr>
              <a:tr h="723738">
                <a:tc>
                  <a:txBody>
                    <a:bodyPr/>
                    <a:lstStyle/>
                    <a:p>
                      <a:r>
                        <a:rPr lang="en-US" sz="1800" b="1" dirty="0" smtClean="0"/>
                        <a:t>Level</a:t>
                      </a:r>
                      <a:r>
                        <a:rPr lang="en-US" sz="1800" b="1" baseline="0" dirty="0" smtClean="0"/>
                        <a:t> B (3-4 months)</a:t>
                      </a:r>
                      <a:endParaRPr lang="en-US" sz="1800" b="1" dirty="0"/>
                    </a:p>
                  </a:txBody>
                  <a:tcPr marT="45725" marB="45725"/>
                </a:tc>
                <a:tc>
                  <a:txBody>
                    <a:bodyPr/>
                    <a:lstStyle/>
                    <a:p>
                      <a:endParaRPr lang="en-US" sz="1800" b="1" dirty="0"/>
                    </a:p>
                  </a:txBody>
                  <a:tcPr marT="45725" marB="45725"/>
                </a:tc>
                <a:tc>
                  <a:txBody>
                    <a:bodyPr/>
                    <a:lstStyle/>
                    <a:p>
                      <a:r>
                        <a:rPr lang="en-US" sz="1800" b="1" dirty="0" smtClean="0"/>
                        <a:t>87</a:t>
                      </a:r>
                      <a:endParaRPr lang="en-US" sz="1800" b="1" dirty="0"/>
                    </a:p>
                  </a:txBody>
                  <a:tcPr marT="45725" marB="45725"/>
                </a:tc>
                <a:tc>
                  <a:txBody>
                    <a:bodyPr/>
                    <a:lstStyle/>
                    <a:p>
                      <a:r>
                        <a:rPr lang="en-US" sz="1800" b="1" dirty="0" smtClean="0"/>
                        <a:t>9%</a:t>
                      </a:r>
                      <a:endParaRPr lang="en-US" sz="1800" b="1" dirty="0"/>
                    </a:p>
                  </a:txBody>
                  <a:tcPr marT="45725" marB="45725"/>
                </a:tc>
                <a:tc>
                  <a:txBody>
                    <a:bodyPr/>
                    <a:lstStyle/>
                    <a:p>
                      <a:endParaRPr lang="en-US" sz="1800"/>
                    </a:p>
                  </a:txBody>
                  <a:tcPr marT="45725" marB="45725"/>
                </a:tc>
                <a:tc>
                  <a:txBody>
                    <a:bodyPr/>
                    <a:lstStyle/>
                    <a:p>
                      <a:endParaRPr lang="en-US" sz="1800"/>
                    </a:p>
                  </a:txBody>
                  <a:tcPr marT="45725" marB="45725"/>
                </a:tc>
              </a:tr>
              <a:tr h="723738">
                <a:tc>
                  <a:txBody>
                    <a:bodyPr/>
                    <a:lstStyle/>
                    <a:p>
                      <a:r>
                        <a:rPr lang="en-US" sz="1800" b="1" dirty="0" smtClean="0"/>
                        <a:t>Level</a:t>
                      </a:r>
                      <a:r>
                        <a:rPr lang="en-US" sz="1800" b="1" baseline="0" dirty="0" smtClean="0"/>
                        <a:t> C (6 months)</a:t>
                      </a:r>
                      <a:endParaRPr lang="en-US" sz="1800" b="1" dirty="0"/>
                    </a:p>
                  </a:txBody>
                  <a:tcPr marT="45725" marB="45725"/>
                </a:tc>
                <a:tc>
                  <a:txBody>
                    <a:bodyPr/>
                    <a:lstStyle/>
                    <a:p>
                      <a:endParaRPr lang="en-US" sz="1800" b="1"/>
                    </a:p>
                  </a:txBody>
                  <a:tcPr marT="45725" marB="45725"/>
                </a:tc>
                <a:tc>
                  <a:txBody>
                    <a:bodyPr/>
                    <a:lstStyle/>
                    <a:p>
                      <a:r>
                        <a:rPr lang="en-US" sz="1800" b="1" dirty="0" smtClean="0"/>
                        <a:t>102</a:t>
                      </a:r>
                      <a:endParaRPr lang="en-US" sz="1800" b="1" dirty="0"/>
                    </a:p>
                  </a:txBody>
                  <a:tcPr marT="45725" marB="45725"/>
                </a:tc>
                <a:tc>
                  <a:txBody>
                    <a:bodyPr/>
                    <a:lstStyle/>
                    <a:p>
                      <a:r>
                        <a:rPr lang="en-US" sz="1800" b="1" dirty="0" smtClean="0"/>
                        <a:t>10%</a:t>
                      </a:r>
                      <a:endParaRPr lang="en-US" sz="1800" b="1" dirty="0"/>
                    </a:p>
                  </a:txBody>
                  <a:tcPr marT="45725" marB="45725"/>
                </a:tc>
                <a:tc>
                  <a:txBody>
                    <a:bodyPr/>
                    <a:lstStyle/>
                    <a:p>
                      <a:endParaRPr lang="en-US" sz="1800"/>
                    </a:p>
                  </a:txBody>
                  <a:tcPr marT="45725" marB="45725"/>
                </a:tc>
                <a:tc>
                  <a:txBody>
                    <a:bodyPr/>
                    <a:lstStyle/>
                    <a:p>
                      <a:endParaRPr lang="en-US" sz="1800"/>
                    </a:p>
                  </a:txBody>
                  <a:tcPr marT="45725" marB="45725"/>
                </a:tc>
              </a:tr>
              <a:tr h="723811">
                <a:tc>
                  <a:txBody>
                    <a:bodyPr/>
                    <a:lstStyle/>
                    <a:p>
                      <a:r>
                        <a:rPr lang="en-US" sz="1800" b="1" dirty="0" smtClean="0"/>
                        <a:t>Level</a:t>
                      </a:r>
                      <a:r>
                        <a:rPr lang="en-US" sz="1800" b="1" baseline="0" dirty="0" smtClean="0"/>
                        <a:t> D </a:t>
                      </a:r>
                      <a:r>
                        <a:rPr lang="en-US" sz="1800" b="1" baseline="0" smtClean="0"/>
                        <a:t>(1 year referral)</a:t>
                      </a:r>
                      <a:endParaRPr lang="en-US" sz="1800" b="1" dirty="0"/>
                    </a:p>
                  </a:txBody>
                  <a:tcPr marT="45725" marB="45725"/>
                </a:tc>
                <a:tc>
                  <a:txBody>
                    <a:bodyPr/>
                    <a:lstStyle/>
                    <a:p>
                      <a:endParaRPr lang="en-US" sz="1800" b="1"/>
                    </a:p>
                  </a:txBody>
                  <a:tcPr marT="45725" marB="45725"/>
                </a:tc>
                <a:tc>
                  <a:txBody>
                    <a:bodyPr/>
                    <a:lstStyle/>
                    <a:p>
                      <a:r>
                        <a:rPr lang="en-US" sz="1800" b="1" dirty="0" smtClean="0"/>
                        <a:t>96</a:t>
                      </a:r>
                      <a:endParaRPr lang="en-US" sz="1800" b="1" dirty="0"/>
                    </a:p>
                  </a:txBody>
                  <a:tcPr marT="45725" marB="45725"/>
                </a:tc>
                <a:tc>
                  <a:txBody>
                    <a:bodyPr/>
                    <a:lstStyle/>
                    <a:p>
                      <a:r>
                        <a:rPr lang="en-US" sz="1800" b="1" dirty="0" smtClean="0"/>
                        <a:t>9%</a:t>
                      </a:r>
                      <a:endParaRPr lang="en-US" sz="1800" b="1" dirty="0"/>
                    </a:p>
                  </a:txBody>
                  <a:tcPr marT="45725" marB="45725"/>
                </a:tc>
                <a:tc>
                  <a:txBody>
                    <a:bodyPr/>
                    <a:lstStyle/>
                    <a:p>
                      <a:endParaRPr lang="en-US" sz="1800"/>
                    </a:p>
                  </a:txBody>
                  <a:tcPr marT="45725" marB="45725"/>
                </a:tc>
                <a:tc>
                  <a:txBody>
                    <a:bodyPr/>
                    <a:lstStyle/>
                    <a:p>
                      <a:endParaRPr lang="en-US" sz="1800" dirty="0"/>
                    </a:p>
                  </a:txBody>
                  <a:tcPr marT="45725" marB="45725"/>
                </a:tc>
              </a:tr>
            </a:tbl>
          </a:graphicData>
        </a:graphic>
      </p:graphicFrame>
    </p:spTree>
    <p:extLst>
      <p:ext uri="{BB962C8B-B14F-4D97-AF65-F5344CB8AC3E}">
        <p14:creationId xmlns:p14="http://schemas.microsoft.com/office/powerpoint/2010/main" val="533931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p:cNvSpPr/>
          <p:nvPr/>
        </p:nvSpPr>
        <p:spPr>
          <a:xfrm>
            <a:off x="323850" y="1911350"/>
            <a:ext cx="1905000" cy="114300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CHW takes and uploads retinal image </a:t>
            </a:r>
          </a:p>
        </p:txBody>
      </p:sp>
      <p:sp>
        <p:nvSpPr>
          <p:cNvPr id="4" name="Right Arrow 3"/>
          <p:cNvSpPr/>
          <p:nvPr/>
        </p:nvSpPr>
        <p:spPr>
          <a:xfrm>
            <a:off x="2432050" y="2239963"/>
            <a:ext cx="8382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lowchart: Process 4"/>
          <p:cNvSpPr/>
          <p:nvPr/>
        </p:nvSpPr>
        <p:spPr>
          <a:xfrm>
            <a:off x="3505200" y="1836738"/>
            <a:ext cx="1905000" cy="11430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Image is read by optometrist in Albuquerque</a:t>
            </a:r>
          </a:p>
        </p:txBody>
      </p:sp>
      <p:sp>
        <p:nvSpPr>
          <p:cNvPr id="6" name="Right Arrow 5"/>
          <p:cNvSpPr/>
          <p:nvPr/>
        </p:nvSpPr>
        <p:spPr>
          <a:xfrm>
            <a:off x="5562600" y="2271713"/>
            <a:ext cx="838200" cy="2825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lowchart: Process 6"/>
          <p:cNvSpPr/>
          <p:nvPr/>
        </p:nvSpPr>
        <p:spPr>
          <a:xfrm>
            <a:off x="6543675" y="1428750"/>
            <a:ext cx="2295525" cy="17526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Results of screening and recommendations sent back to clinic </a:t>
            </a:r>
          </a:p>
        </p:txBody>
      </p:sp>
      <p:sp>
        <p:nvSpPr>
          <p:cNvPr id="8" name="Down Arrow 7"/>
          <p:cNvSpPr/>
          <p:nvPr/>
        </p:nvSpPr>
        <p:spPr>
          <a:xfrm>
            <a:off x="7500938" y="3276600"/>
            <a:ext cx="3048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Process 8"/>
          <p:cNvSpPr/>
          <p:nvPr/>
        </p:nvSpPr>
        <p:spPr>
          <a:xfrm>
            <a:off x="6705600" y="4071938"/>
            <a:ext cx="1981200" cy="217646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a:p>
            <a:pPr algn="ctr">
              <a:defRPr/>
            </a:pPr>
            <a:r>
              <a:rPr lang="en-US" dirty="0"/>
              <a:t>Clinic provider or representative may want to present case to ECHO Diabetes team</a:t>
            </a:r>
          </a:p>
        </p:txBody>
      </p:sp>
      <p:sp>
        <p:nvSpPr>
          <p:cNvPr id="10" name="Right Arrow 9"/>
          <p:cNvSpPr/>
          <p:nvPr/>
        </p:nvSpPr>
        <p:spPr>
          <a:xfrm rot="10800000" flipV="1">
            <a:off x="5705475" y="5072063"/>
            <a:ext cx="8382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Process 10"/>
          <p:cNvSpPr/>
          <p:nvPr/>
        </p:nvSpPr>
        <p:spPr>
          <a:xfrm>
            <a:off x="3352800" y="4071938"/>
            <a:ext cx="2352674" cy="1981200"/>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ECHO provides recommendations for diabetes treatment that are faxed to provider</a:t>
            </a:r>
          </a:p>
        </p:txBody>
      </p:sp>
      <p:sp>
        <p:nvSpPr>
          <p:cNvPr id="12" name="Right Arrow 11"/>
          <p:cNvSpPr/>
          <p:nvPr/>
        </p:nvSpPr>
        <p:spPr>
          <a:xfrm rot="10800000" flipV="1">
            <a:off x="2514600" y="5072063"/>
            <a:ext cx="8382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Process 12"/>
          <p:cNvSpPr/>
          <p:nvPr/>
        </p:nvSpPr>
        <p:spPr>
          <a:xfrm>
            <a:off x="303213" y="4114800"/>
            <a:ext cx="2058987" cy="1981200"/>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Clinic provider or representative re-presents case for follow up as needed</a:t>
            </a:r>
          </a:p>
        </p:txBody>
      </p:sp>
      <p:sp>
        <p:nvSpPr>
          <p:cNvPr id="14" name="Right Arrow 13"/>
          <p:cNvSpPr/>
          <p:nvPr/>
        </p:nvSpPr>
        <p:spPr>
          <a:xfrm>
            <a:off x="2514600" y="4495800"/>
            <a:ext cx="838200" cy="3048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a:spLocks noGrp="1"/>
          </p:cNvSpPr>
          <p:nvPr>
            <p:ph type="title"/>
          </p:nvPr>
        </p:nvSpPr>
        <p:spPr>
          <a:xfrm>
            <a:off x="301625" y="152401"/>
            <a:ext cx="8686800" cy="1466850"/>
          </a:xfrm>
        </p:spPr>
        <p:txBody>
          <a:bodyPr/>
          <a:lstStyle/>
          <a:p>
            <a:pPr>
              <a:defRPr/>
            </a:pPr>
            <a:r>
              <a:rPr lang="en-US" b="1" dirty="0" smtClean="0">
                <a:solidFill>
                  <a:srgbClr val="FFFF00"/>
                </a:solidFill>
              </a:rPr>
              <a:t>How the ECHO/VQ screening program works</a:t>
            </a:r>
            <a:endParaRPr lang="en-US" b="1" dirty="0">
              <a:solidFill>
                <a:srgbClr val="FFFF00"/>
              </a:solidFill>
            </a:endParaRPr>
          </a:p>
        </p:txBody>
      </p:sp>
    </p:spTree>
    <p:extLst>
      <p:ext uri="{BB962C8B-B14F-4D97-AF65-F5344CB8AC3E}">
        <p14:creationId xmlns:p14="http://schemas.microsoft.com/office/powerpoint/2010/main" val="696705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Box 2"/>
          <p:cNvSpPr txBox="1"/>
          <p:nvPr/>
        </p:nvSpPr>
        <p:spPr>
          <a:xfrm>
            <a:off x="228600" y="1524000"/>
            <a:ext cx="8915400" cy="5016758"/>
          </a:xfrm>
          <a:prstGeom prst="rect">
            <a:avLst/>
          </a:prstGeom>
          <a:noFill/>
        </p:spPr>
        <p:txBody>
          <a:bodyPr wrap="square" rtlCol="0">
            <a:spAutoFit/>
          </a:bodyPr>
          <a:lstStyle/>
          <a:p>
            <a:pPr marL="285750" indent="-285750">
              <a:buFont typeface="Arial" pitchFamily="34" charset="0"/>
              <a:buChar char="•"/>
            </a:pPr>
            <a:r>
              <a:rPr lang="en-US" sz="3200" dirty="0" smtClean="0"/>
              <a:t>Diabetes and diabetic complications are on the rise, likely to cripple the health care system</a:t>
            </a:r>
          </a:p>
          <a:p>
            <a:pPr marL="285750" indent="-285750">
              <a:buFont typeface="Arial" pitchFamily="34" charset="0"/>
              <a:buChar char="•"/>
            </a:pPr>
            <a:r>
              <a:rPr lang="en-US" sz="3200" dirty="0" smtClean="0"/>
              <a:t>Interventions are available to prevent DM and DM complications</a:t>
            </a:r>
          </a:p>
          <a:p>
            <a:pPr marL="285750" indent="-285750">
              <a:buFont typeface="Arial" pitchFamily="34" charset="0"/>
              <a:buChar char="•"/>
            </a:pPr>
            <a:r>
              <a:rPr lang="en-US" sz="3200" dirty="0" smtClean="0"/>
              <a:t>Interventions are underutilized</a:t>
            </a:r>
          </a:p>
          <a:p>
            <a:pPr marL="285750" indent="-285750">
              <a:buFont typeface="Arial" pitchFamily="34" charset="0"/>
              <a:buChar char="•"/>
            </a:pPr>
            <a:r>
              <a:rPr lang="en-US" sz="3200" dirty="0" smtClean="0"/>
              <a:t>New models of health care delivery are needed to address unmet needs</a:t>
            </a:r>
          </a:p>
          <a:p>
            <a:pPr marL="285750" indent="-285750">
              <a:buFont typeface="Arial" pitchFamily="34" charset="0"/>
              <a:buChar char="•"/>
            </a:pPr>
            <a:r>
              <a:rPr lang="en-US" sz="3200" dirty="0" smtClean="0"/>
              <a:t>CHW/CHRs will be instrumental in the adaption of the medical home model/patient centered care/health care reform</a:t>
            </a:r>
            <a:endParaRPr lang="en-US" sz="3200" dirty="0"/>
          </a:p>
        </p:txBody>
      </p:sp>
    </p:spTree>
    <p:extLst>
      <p:ext uri="{BB962C8B-B14F-4D97-AF65-F5344CB8AC3E}">
        <p14:creationId xmlns:p14="http://schemas.microsoft.com/office/powerpoint/2010/main" val="191644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362" name="Picture 1" descr="2.jpg"/>
          <p:cNvPicPr>
            <a:picLocks noChangeAspect="1"/>
          </p:cNvPicPr>
          <p:nvPr/>
        </p:nvPicPr>
        <p:blipFill>
          <a:blip r:embed="rId2" cstate="print"/>
          <a:srcRect/>
          <a:stretch>
            <a:fillRect/>
          </a:stretch>
        </p:blipFill>
        <p:spPr bwMode="auto">
          <a:xfrm>
            <a:off x="0" y="-1371600"/>
            <a:ext cx="9144000" cy="822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609600"/>
            <a:ext cx="8001000" cy="808038"/>
          </a:xfrm>
        </p:spPr>
        <p:txBody>
          <a:bodyPr>
            <a:normAutofit fontScale="90000"/>
          </a:bodyPr>
          <a:lstStyle/>
          <a:p>
            <a:pPr marL="0" algn="ctr" eaLnBrk="1" hangingPunct="1">
              <a:defRPr/>
            </a:pPr>
            <a:r>
              <a:rPr lang="en-US" sz="4400" b="1" dirty="0" smtClean="0">
                <a:solidFill>
                  <a:srgbClr val="FFFF00"/>
                </a:solidFill>
                <a:latin typeface="Arial" pitchFamily="34" charset="0"/>
                <a:cs typeface="Arial" pitchFamily="34" charset="0"/>
              </a:rPr>
              <a:t>Diabetes related ECHO initiatives</a:t>
            </a:r>
            <a:br>
              <a:rPr lang="en-US" sz="4400" b="1" dirty="0" smtClean="0">
                <a:solidFill>
                  <a:srgbClr val="FFFF00"/>
                </a:solidFill>
                <a:latin typeface="Arial" pitchFamily="34" charset="0"/>
                <a:cs typeface="Arial" pitchFamily="34" charset="0"/>
              </a:rPr>
            </a:br>
            <a:endParaRPr lang="en-US" sz="4400" b="1" dirty="0" smtClean="0">
              <a:solidFill>
                <a:srgbClr val="FFFF00"/>
              </a:solidFill>
              <a:latin typeface="Arial" pitchFamily="34" charset="0"/>
              <a:cs typeface="Arial" pitchFamily="34" charset="0"/>
            </a:endParaRPr>
          </a:p>
        </p:txBody>
      </p:sp>
      <p:sp>
        <p:nvSpPr>
          <p:cNvPr id="36867" name="Content Placeholder 3"/>
          <p:cNvSpPr>
            <a:spLocks noGrp="1"/>
          </p:cNvSpPr>
          <p:nvPr>
            <p:ph idx="1"/>
          </p:nvPr>
        </p:nvSpPr>
        <p:spPr>
          <a:xfrm>
            <a:off x="152400" y="1905000"/>
            <a:ext cx="8458200" cy="4572000"/>
          </a:xfrm>
        </p:spPr>
        <p:txBody>
          <a:bodyPr/>
          <a:lstStyle/>
          <a:p>
            <a:pPr indent="-447675" eaLnBrk="1" hangingPunct="1">
              <a:spcBef>
                <a:spcPts val="1800"/>
              </a:spcBef>
              <a:buClr>
                <a:srgbClr val="FFFF00"/>
              </a:buClr>
              <a:buSzPct val="90000"/>
              <a:defRPr/>
            </a:pPr>
            <a:r>
              <a:rPr lang="en-US" dirty="0" smtClean="0"/>
              <a:t>DM and Cardiac Care </a:t>
            </a:r>
            <a:r>
              <a:rPr lang="en-US" dirty="0"/>
              <a:t>C</a:t>
            </a:r>
            <a:r>
              <a:rPr lang="en-US" dirty="0" smtClean="0"/>
              <a:t>linic</a:t>
            </a:r>
          </a:p>
          <a:p>
            <a:pPr indent="-447675" eaLnBrk="1" hangingPunct="1">
              <a:spcBef>
                <a:spcPts val="1800"/>
              </a:spcBef>
              <a:buClr>
                <a:srgbClr val="FFFF00"/>
              </a:buClr>
              <a:buSzPct val="90000"/>
              <a:defRPr/>
            </a:pPr>
            <a:r>
              <a:rPr lang="en-US" dirty="0" smtClean="0"/>
              <a:t>Childhood Obesity Medical Management Tele-health Clinic  (COMM-TC)</a:t>
            </a:r>
            <a:endParaRPr lang="en-US" dirty="0"/>
          </a:p>
          <a:p>
            <a:pPr indent="-447675" eaLnBrk="1" hangingPunct="1">
              <a:spcBef>
                <a:spcPts val="1800"/>
              </a:spcBef>
              <a:buClr>
                <a:srgbClr val="FFFF00"/>
              </a:buClr>
              <a:buSzPct val="90000"/>
              <a:defRPr/>
            </a:pPr>
            <a:r>
              <a:rPr lang="en-US" dirty="0" smtClean="0"/>
              <a:t>Community Health worker program Community Resource Education Worker (CREW) Training Program</a:t>
            </a:r>
            <a:endParaRPr lang="en-US" dirty="0" smtClean="0">
              <a:solidFill>
                <a:srgbClr val="FFFF00"/>
              </a:solidFill>
            </a:endParaRPr>
          </a:p>
          <a:p>
            <a:pPr indent="-447675" eaLnBrk="1" hangingPunct="1">
              <a:spcBef>
                <a:spcPts val="1800"/>
              </a:spcBef>
              <a:buClr>
                <a:srgbClr val="FFFF00"/>
              </a:buClr>
              <a:buSzPct val="90000"/>
              <a:defRPr/>
            </a:pPr>
            <a:r>
              <a:rPr lang="en-US" dirty="0" smtClean="0"/>
              <a:t>Retinal Screening program- in partnership with Vision Quest</a:t>
            </a:r>
          </a:p>
          <a:p>
            <a:pPr eaLnBrk="1" hangingPunct="1">
              <a:defRPr/>
            </a:pPr>
            <a:endParaRPr lang="en-US" dirty="0" smtClean="0"/>
          </a:p>
        </p:txBody>
      </p:sp>
    </p:spTree>
    <p:extLst>
      <p:ext uri="{BB962C8B-B14F-4D97-AF65-F5344CB8AC3E}">
        <p14:creationId xmlns:p14="http://schemas.microsoft.com/office/powerpoint/2010/main" val="41770249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 movie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637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background-01.gif"/>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050"/>
            <a:ext cx="93726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6" descr="ECHO logo hi-re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11557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0" descr="Internal Medicine.g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5715000"/>
            <a:ext cx="2120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28600" y="457200"/>
            <a:ext cx="4724400" cy="276225"/>
          </a:xfrm>
          <a:prstGeom prst="rect">
            <a:avLst/>
          </a:prstGeom>
          <a:noFill/>
        </p:spPr>
        <p:txBody>
          <a:bodyPr>
            <a:spAutoFit/>
          </a:bodyPr>
          <a:lstStyle/>
          <a:p>
            <a:pPr fontAlgn="auto">
              <a:spcBef>
                <a:spcPts val="0"/>
              </a:spcBef>
              <a:spcAft>
                <a:spcPts val="0"/>
              </a:spcAft>
              <a:defRPr/>
            </a:pPr>
            <a:r>
              <a:rPr lang="en-US" sz="1200" b="1" dirty="0">
                <a:solidFill>
                  <a:schemeClr val="bg1"/>
                </a:solidFill>
                <a:latin typeface="+mj-lt"/>
                <a:cs typeface="+mn-cs"/>
              </a:rPr>
              <a:t>EXTENSION FOR COMMUNITY HEALTHCARE OUTCOMES</a:t>
            </a:r>
          </a:p>
        </p:txBody>
      </p:sp>
      <p:sp>
        <p:nvSpPr>
          <p:cNvPr id="11" name="TextBox 10"/>
          <p:cNvSpPr txBox="1"/>
          <p:nvPr/>
        </p:nvSpPr>
        <p:spPr>
          <a:xfrm>
            <a:off x="0" y="6596063"/>
            <a:ext cx="5181600" cy="261937"/>
          </a:xfrm>
          <a:prstGeom prst="rect">
            <a:avLst/>
          </a:prstGeom>
          <a:noFill/>
        </p:spPr>
        <p:txBody>
          <a:bodyPr>
            <a:spAutoFit/>
          </a:bodyPr>
          <a:lstStyle/>
          <a:p>
            <a:pPr>
              <a:defRPr/>
            </a:pPr>
            <a:r>
              <a:rPr lang="en-US" sz="1100" b="1" dirty="0">
                <a:solidFill>
                  <a:schemeClr val="bg1"/>
                </a:solidFill>
                <a:latin typeface="+mn-lt"/>
                <a:cs typeface="Arial" pitchFamily="34" charset="0"/>
              </a:rPr>
              <a:t>WORKING TO BRING SPECIALTY HEALTHCARE TO ALL PEOPLE</a:t>
            </a:r>
          </a:p>
        </p:txBody>
      </p:sp>
      <p:sp>
        <p:nvSpPr>
          <p:cNvPr id="8" name="TextBox 7"/>
          <p:cNvSpPr txBox="1"/>
          <p:nvPr/>
        </p:nvSpPr>
        <p:spPr>
          <a:xfrm>
            <a:off x="-23813" y="1905000"/>
            <a:ext cx="9144000" cy="3354765"/>
          </a:xfrm>
          <a:prstGeom prst="rect">
            <a:avLst/>
          </a:prstGeom>
          <a:noFill/>
        </p:spPr>
        <p:txBody>
          <a:bodyPr>
            <a:spAutoFit/>
          </a:bodyPr>
          <a:lstStyle/>
          <a:p>
            <a:pPr algn="ctr">
              <a:defRPr/>
            </a:pPr>
            <a:r>
              <a:rPr lang="en-US" sz="3600" b="1" dirty="0">
                <a:solidFill>
                  <a:srgbClr val="FFFF00"/>
                </a:solidFill>
                <a:latin typeface="+mn-lt"/>
              </a:rPr>
              <a:t>For more information contact:</a:t>
            </a:r>
          </a:p>
          <a:p>
            <a:pPr algn="ctr">
              <a:defRPr/>
            </a:pPr>
            <a:r>
              <a:rPr lang="en-US" sz="2000" dirty="0">
                <a:latin typeface="+mn-lt"/>
              </a:rPr>
              <a:t>Kathleen </a:t>
            </a:r>
            <a:r>
              <a:rPr lang="en-US" sz="2000" dirty="0" err="1">
                <a:latin typeface="+mn-lt"/>
              </a:rPr>
              <a:t>Colleran</a:t>
            </a:r>
            <a:r>
              <a:rPr lang="en-US" sz="2000" dirty="0">
                <a:latin typeface="+mn-lt"/>
              </a:rPr>
              <a:t>, MD</a:t>
            </a:r>
          </a:p>
          <a:p>
            <a:pPr algn="ctr">
              <a:defRPr/>
            </a:pPr>
            <a:r>
              <a:rPr lang="en-US" sz="2000" dirty="0">
                <a:latin typeface="+mn-lt"/>
              </a:rPr>
              <a:t>Medical Director, ECHO Diabetes Program</a:t>
            </a:r>
          </a:p>
          <a:p>
            <a:pPr algn="ctr">
              <a:defRPr/>
            </a:pPr>
            <a:r>
              <a:rPr lang="en-US" sz="2000" dirty="0">
                <a:latin typeface="+mn-lt"/>
                <a:hlinkClick r:id="rId5"/>
              </a:rPr>
              <a:t>KColleran@salud.unm.edu</a:t>
            </a:r>
            <a:endParaRPr lang="en-US" sz="2000" dirty="0">
              <a:latin typeface="+mn-lt"/>
            </a:endParaRPr>
          </a:p>
          <a:p>
            <a:pPr algn="ctr">
              <a:defRPr/>
            </a:pPr>
            <a:endParaRPr lang="en-US" sz="2000" dirty="0">
              <a:latin typeface="+mn-lt"/>
            </a:endParaRPr>
          </a:p>
          <a:p>
            <a:pPr algn="ctr">
              <a:defRPr/>
            </a:pPr>
            <a:r>
              <a:rPr lang="en-US" sz="2000" dirty="0" smtClean="0">
                <a:latin typeface="+mn-lt"/>
              </a:rPr>
              <a:t>Erika </a:t>
            </a:r>
            <a:r>
              <a:rPr lang="en-US" sz="2000" dirty="0">
                <a:latin typeface="+mn-lt"/>
              </a:rPr>
              <a:t>Harding, MA</a:t>
            </a:r>
          </a:p>
          <a:p>
            <a:pPr algn="ctr">
              <a:defRPr/>
            </a:pPr>
            <a:r>
              <a:rPr lang="en-US" sz="2000" dirty="0" smtClean="0">
                <a:latin typeface="+mn-lt"/>
              </a:rPr>
              <a:t>Education and Outreach Manager, ECHO Diabetes and CHW Initiatives</a:t>
            </a:r>
            <a:endParaRPr lang="en-US" sz="2000" dirty="0">
              <a:latin typeface="+mn-lt"/>
            </a:endParaRPr>
          </a:p>
          <a:p>
            <a:pPr algn="ctr">
              <a:defRPr/>
            </a:pPr>
            <a:r>
              <a:rPr lang="en-US" sz="2000" dirty="0">
                <a:latin typeface="+mn-lt"/>
                <a:hlinkClick r:id="rId6"/>
              </a:rPr>
              <a:t>EHarding@salud.unm.edu</a:t>
            </a:r>
            <a:endParaRPr lang="en-US" sz="2000" dirty="0">
              <a:latin typeface="+mn-lt"/>
            </a:endParaRPr>
          </a:p>
          <a:p>
            <a:pPr algn="ctr">
              <a:defRPr/>
            </a:pPr>
            <a:endParaRPr lang="en-US" sz="3600" dirty="0">
              <a:latin typeface="+mn-lt"/>
            </a:endParaRPr>
          </a:p>
        </p:txBody>
      </p:sp>
    </p:spTree>
    <p:extLst>
      <p:ext uri="{BB962C8B-B14F-4D97-AF65-F5344CB8AC3E}">
        <p14:creationId xmlns:p14="http://schemas.microsoft.com/office/powerpoint/2010/main" val="124406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1219200"/>
            <a:ext cx="86868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Arial" charset="0"/>
              <a:buChar char="•"/>
            </a:pPr>
            <a:r>
              <a:rPr lang="en-US" sz="2800" dirty="0"/>
              <a:t> </a:t>
            </a:r>
            <a:r>
              <a:rPr lang="en-US" sz="2400" dirty="0" smtClean="0"/>
              <a:t>&gt;700 </a:t>
            </a:r>
            <a:r>
              <a:rPr lang="en-US" sz="2400" dirty="0"/>
              <a:t>HCV </a:t>
            </a:r>
            <a:r>
              <a:rPr lang="en-US" sz="2400" dirty="0" err="1"/>
              <a:t>Telehealth</a:t>
            </a:r>
            <a:r>
              <a:rPr lang="en-US" sz="2400" dirty="0"/>
              <a:t> Clinics have been conducted</a:t>
            </a:r>
          </a:p>
          <a:p>
            <a:pPr>
              <a:spcBef>
                <a:spcPct val="50000"/>
              </a:spcBef>
              <a:buFontTx/>
              <a:buChar char="•"/>
            </a:pPr>
            <a:r>
              <a:rPr lang="en-US" sz="2400" dirty="0"/>
              <a:t> </a:t>
            </a:r>
            <a:r>
              <a:rPr lang="en-US" sz="2400" dirty="0" smtClean="0"/>
              <a:t>&gt;7,000 </a:t>
            </a:r>
            <a:r>
              <a:rPr lang="en-US" sz="2400" dirty="0"/>
              <a:t>case presentations </a:t>
            </a:r>
          </a:p>
          <a:p>
            <a:pPr>
              <a:spcBef>
                <a:spcPct val="50000"/>
              </a:spcBef>
              <a:buFontTx/>
              <a:buChar char="•"/>
            </a:pPr>
            <a:r>
              <a:rPr lang="en-US" sz="2400" dirty="0"/>
              <a:t> </a:t>
            </a:r>
            <a:r>
              <a:rPr lang="en-US" sz="2400" dirty="0" smtClean="0"/>
              <a:t>&gt;700 </a:t>
            </a:r>
            <a:r>
              <a:rPr lang="en-US" sz="2400" dirty="0"/>
              <a:t>patients have been treated</a:t>
            </a:r>
          </a:p>
          <a:p>
            <a:pPr>
              <a:spcBef>
                <a:spcPct val="50000"/>
              </a:spcBef>
              <a:buFontTx/>
              <a:buChar char="•"/>
            </a:pPr>
            <a:r>
              <a:rPr lang="en-US" sz="2400" dirty="0"/>
              <a:t>  </a:t>
            </a:r>
            <a:r>
              <a:rPr lang="en-US" sz="2400" dirty="0" smtClean="0"/>
              <a:t>&gt;7,000 </a:t>
            </a:r>
            <a:r>
              <a:rPr lang="en-US" sz="2400" dirty="0"/>
              <a:t>CME/CE </a:t>
            </a:r>
            <a:r>
              <a:rPr lang="en-US" sz="2400" dirty="0" err="1"/>
              <a:t>hrs</a:t>
            </a:r>
            <a:r>
              <a:rPr lang="en-US" sz="2400" dirty="0"/>
              <a:t> issued at no-cost</a:t>
            </a:r>
          </a:p>
          <a:p>
            <a:pPr>
              <a:spcBef>
                <a:spcPct val="50000"/>
              </a:spcBef>
              <a:buFontTx/>
              <a:buChar char="•"/>
            </a:pPr>
            <a:r>
              <a:rPr lang="en-US" sz="2400" dirty="0"/>
              <a:t>  </a:t>
            </a:r>
            <a:r>
              <a:rPr lang="en-US" sz="2400" dirty="0" smtClean="0"/>
              <a:t>&gt;500 </a:t>
            </a:r>
            <a:r>
              <a:rPr lang="en-US" sz="2400" dirty="0"/>
              <a:t>hours of HCV training conducted at rural sites</a:t>
            </a:r>
          </a:p>
          <a:p>
            <a:pPr>
              <a:spcBef>
                <a:spcPct val="50000"/>
              </a:spcBef>
              <a:buFontTx/>
              <a:buChar char="•"/>
            </a:pPr>
            <a:r>
              <a:rPr lang="en-US" sz="2400" dirty="0"/>
              <a:t>  Provider Satisfaction</a:t>
            </a:r>
          </a:p>
          <a:p>
            <a:pPr lvl="1">
              <a:spcBef>
                <a:spcPct val="50000"/>
              </a:spcBef>
              <a:buFontTx/>
              <a:buChar char="•"/>
            </a:pPr>
            <a:r>
              <a:rPr lang="en-US" sz="2000" dirty="0"/>
              <a:t>New knowledge</a:t>
            </a:r>
          </a:p>
          <a:p>
            <a:pPr lvl="1">
              <a:spcBef>
                <a:spcPct val="50000"/>
              </a:spcBef>
              <a:buFontTx/>
              <a:buChar char="•"/>
            </a:pPr>
            <a:r>
              <a:rPr lang="en-US" sz="2000" dirty="0"/>
              <a:t>Self Efficacy</a:t>
            </a:r>
          </a:p>
          <a:p>
            <a:pPr lvl="1">
              <a:spcBef>
                <a:spcPct val="50000"/>
              </a:spcBef>
              <a:buFontTx/>
              <a:buChar char="•"/>
            </a:pPr>
            <a:r>
              <a:rPr lang="en-US" sz="2000" dirty="0"/>
              <a:t>Decreased Isolation</a:t>
            </a:r>
          </a:p>
          <a:p>
            <a:pPr lvl="1">
              <a:spcBef>
                <a:spcPct val="50000"/>
              </a:spcBef>
              <a:buFontTx/>
              <a:buChar char="•"/>
            </a:pPr>
            <a:r>
              <a:rPr lang="en-US" sz="2000" dirty="0"/>
              <a:t>Collegiality/Collaboration</a:t>
            </a:r>
          </a:p>
          <a:p>
            <a:pPr>
              <a:spcBef>
                <a:spcPct val="50000"/>
              </a:spcBef>
              <a:buFontTx/>
              <a:buChar char="•"/>
            </a:pPr>
            <a:endParaRPr lang="en-US" sz="2800" dirty="0"/>
          </a:p>
        </p:txBody>
      </p:sp>
      <p:sp>
        <p:nvSpPr>
          <p:cNvPr id="52227" name="Rectangle 3"/>
          <p:cNvSpPr>
            <a:spLocks noChangeArrowheads="1"/>
          </p:cNvSpPr>
          <p:nvPr/>
        </p:nvSpPr>
        <p:spPr bwMode="auto">
          <a:xfrm>
            <a:off x="1143000" y="304800"/>
            <a:ext cx="6161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sz="3600">
                <a:solidFill>
                  <a:srgbClr val="0066FF"/>
                </a:solidFill>
              </a:rPr>
              <a:t>How well has model worked?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64452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600" b="1">
              <a:solidFill>
                <a:srgbClr val="008193"/>
              </a:solidFill>
              <a:latin typeface="Tw Cen MT" pitchFamily="34" charset="0"/>
            </a:endParaRPr>
          </a:p>
        </p:txBody>
      </p:sp>
      <p:sp>
        <p:nvSpPr>
          <p:cNvPr id="53251" name="Text Box 4"/>
          <p:cNvSpPr txBox="1">
            <a:spLocks noChangeArrowheads="1"/>
          </p:cNvSpPr>
          <p:nvPr/>
        </p:nvSpPr>
        <p:spPr bwMode="auto">
          <a:xfrm>
            <a:off x="762000" y="1676400"/>
            <a:ext cx="7848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800"/>
              <a:t> Highly successful in improving HCV care in NM</a:t>
            </a:r>
          </a:p>
          <a:p>
            <a:pPr lvl="1" eaLnBrk="1" hangingPunct="1"/>
            <a:r>
              <a:rPr lang="en-US" sz="2400"/>
              <a:t>Safe and effective</a:t>
            </a:r>
          </a:p>
          <a:p>
            <a:pPr lvl="1" eaLnBrk="1" hangingPunct="1"/>
            <a:endParaRPr lang="en-US" sz="2400"/>
          </a:p>
          <a:p>
            <a:pPr eaLnBrk="1" hangingPunct="1">
              <a:buFont typeface="Arial" charset="0"/>
              <a:buChar char="•"/>
            </a:pPr>
            <a:r>
              <a:rPr lang="en-US" sz="2800"/>
              <a:t> Expansion to other areas</a:t>
            </a:r>
          </a:p>
          <a:p>
            <a:pPr eaLnBrk="1" hangingPunct="1">
              <a:buFont typeface="Arial" charset="0"/>
              <a:buChar char="•"/>
            </a:pPr>
            <a:endParaRPr lang="en-US" sz="2800"/>
          </a:p>
          <a:p>
            <a:pPr lvl="1" eaLnBrk="1" hangingPunct="1"/>
            <a:r>
              <a:rPr lang="en-US" sz="2400"/>
              <a:t>Rheumatology		Diabetes/CVD risk reduction</a:t>
            </a:r>
          </a:p>
          <a:p>
            <a:pPr lvl="1" eaLnBrk="1" hangingPunct="1"/>
            <a:r>
              <a:rPr lang="en-US" sz="2400"/>
              <a:t>HIV			Childhood obesity</a:t>
            </a:r>
          </a:p>
          <a:p>
            <a:pPr lvl="1" eaLnBrk="1" hangingPunct="1"/>
            <a:r>
              <a:rPr lang="en-US" sz="2400"/>
              <a:t>Asthma			Occupational Health</a:t>
            </a:r>
          </a:p>
          <a:p>
            <a:pPr lvl="1" eaLnBrk="1" hangingPunct="1"/>
            <a:r>
              <a:rPr lang="en-US" sz="2400"/>
              <a:t>Substance Abuse	High risk OB</a:t>
            </a:r>
          </a:p>
          <a:p>
            <a:pPr lvl="1" eaLnBrk="1" hangingPunct="1"/>
            <a:r>
              <a:rPr lang="en-US" sz="2400"/>
              <a:t>Behavioral health	Pain</a:t>
            </a:r>
          </a:p>
          <a:p>
            <a:pPr eaLnBrk="1" hangingPunct="1">
              <a:buFont typeface="Tw Cen MT" pitchFamily="34" charset="0"/>
              <a:buNone/>
            </a:pPr>
            <a:endParaRPr lang="en-US" b="1">
              <a:latin typeface="Tw Cen MT" pitchFamily="34" charset="0"/>
            </a:endParaRPr>
          </a:p>
        </p:txBody>
      </p:sp>
      <p:sp>
        <p:nvSpPr>
          <p:cNvPr id="53252" name="Text Box 5"/>
          <p:cNvSpPr txBox="1">
            <a:spLocks noChangeArrowheads="1"/>
          </p:cNvSpPr>
          <p:nvPr/>
        </p:nvSpPr>
        <p:spPr bwMode="auto">
          <a:xfrm>
            <a:off x="0" y="64912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53253" name="Text Box 9"/>
          <p:cNvSpPr txBox="1">
            <a:spLocks noChangeArrowheads="1"/>
          </p:cNvSpPr>
          <p:nvPr/>
        </p:nvSpPr>
        <p:spPr bwMode="auto">
          <a:xfrm>
            <a:off x="2895600" y="381000"/>
            <a:ext cx="525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a:solidFill>
                  <a:srgbClr val="0070C0"/>
                </a:solidFill>
              </a:rPr>
              <a:t>Success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Grp="1" noChangeAspect="1" noChangeArrowheads="1"/>
          </p:cNvPicPr>
          <p:nvPr>
            <p:ph idx="1"/>
          </p:nvPr>
        </p:nvPicPr>
        <p:blipFill>
          <a:blip r:embed="rId2" cstate="print">
            <a:clrChange>
              <a:clrFrom>
                <a:srgbClr val="FCFAEE"/>
              </a:clrFrom>
              <a:clrTo>
                <a:srgbClr val="FCFAEE">
                  <a:alpha val="0"/>
                </a:srgbClr>
              </a:clrTo>
            </a:clrChange>
          </a:blip>
          <a:srcRect t="23427"/>
          <a:stretch>
            <a:fillRect/>
          </a:stretch>
        </p:blipFill>
        <p:spPr>
          <a:xfrm>
            <a:off x="0" y="1676400"/>
            <a:ext cx="9144000" cy="4981575"/>
          </a:xfrm>
          <a:noFill/>
        </p:spPr>
      </p:pic>
      <p:sp>
        <p:nvSpPr>
          <p:cNvPr id="3" name="TextBox 2"/>
          <p:cNvSpPr txBox="1"/>
          <p:nvPr/>
        </p:nvSpPr>
        <p:spPr>
          <a:xfrm>
            <a:off x="0" y="228600"/>
            <a:ext cx="9144000" cy="1323975"/>
          </a:xfrm>
          <a:prstGeom prst="rect">
            <a:avLst/>
          </a:prstGeom>
          <a:noFill/>
        </p:spPr>
        <p:txBody>
          <a:bodyPr>
            <a:spAutoFit/>
          </a:bodyPr>
          <a:lstStyle/>
          <a:p>
            <a:pPr algn="ctr">
              <a:defRPr/>
            </a:pPr>
            <a:r>
              <a:rPr lang="en-US" sz="4000" b="1" dirty="0">
                <a:solidFill>
                  <a:srgbClr val="FFFF00"/>
                </a:solidFill>
                <a:latin typeface="+mj-lt"/>
              </a:rPr>
              <a:t>Working to bring specialty healthcare to all people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ECHO NM Map for Dr Arpra.jpg"/>
          <p:cNvPicPr>
            <a:picLocks noChangeAspect="1"/>
          </p:cNvPicPr>
          <p:nvPr/>
        </p:nvPicPr>
        <p:blipFill>
          <a:blip r:embed="rId2" cstate="print"/>
          <a:srcRect/>
          <a:stretch>
            <a:fillRect/>
          </a:stretch>
        </p:blipFill>
        <p:spPr bwMode="auto">
          <a:xfrm>
            <a:off x="1828800" y="0"/>
            <a:ext cx="53721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5424</TotalTime>
  <Words>1791</Words>
  <Application>Microsoft Office PowerPoint</Application>
  <PresentationFormat>On-screen Show (4:3)</PresentationFormat>
  <Paragraphs>337</Paragraphs>
  <Slides>52</Slides>
  <Notes>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Verve</vt:lpstr>
      <vt:lpstr>Project ECHOTM and our CHW/CHR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 of CVD Risk Factors</vt:lpstr>
      <vt:lpstr>PowerPoint Presentation</vt:lpstr>
      <vt:lpstr>More Bad News</vt:lpstr>
      <vt:lpstr>The Health Care Disaster</vt:lpstr>
      <vt:lpstr>PowerPoint Presentation</vt:lpstr>
      <vt:lpstr>PowerPoint Presentation</vt:lpstr>
      <vt:lpstr>PowerPoint Presentation</vt:lpstr>
      <vt:lpstr>Diabetes and the ECHO Model “Quotes from my travels”</vt:lpstr>
      <vt:lpstr>Which of the following statements about poor diabetes outcomes is true?</vt:lpstr>
      <vt:lpstr>PowerPoint Presentation</vt:lpstr>
      <vt:lpstr>Who needs to be on the diabetes team?</vt:lpstr>
      <vt:lpstr>Paraprofessional Health Care Workers</vt:lpstr>
      <vt:lpstr>PowerPoint Presentation</vt:lpstr>
      <vt:lpstr>Cost Effective Data</vt:lpstr>
      <vt:lpstr>PowerPoint Presentation</vt:lpstr>
      <vt:lpstr>   ECHO and CHWs/CHRs for Diabetes</vt:lpstr>
      <vt:lpstr>ECHO Diabetes Community Resource Education Worker Training (CREW)</vt:lpstr>
      <vt:lpstr>What is the ECHO CHW training model?</vt:lpstr>
      <vt:lpstr>NOT a train-the-trainer model</vt:lpstr>
      <vt:lpstr>More sustainable for CHW, employer and training organization</vt:lpstr>
      <vt:lpstr>This isn’t “one and done”</vt:lpstr>
      <vt:lpstr>We are also training supervisors for systems-level change</vt:lpstr>
      <vt:lpstr>We are in for the long term</vt:lpstr>
      <vt:lpstr>CHWs are an important part of the answer…</vt:lpstr>
      <vt:lpstr>PowerPoint Presentation</vt:lpstr>
      <vt:lpstr>ECHO Diabetes-Specialist Training Results</vt:lpstr>
      <vt:lpstr>PowerPoint Presentation</vt:lpstr>
      <vt:lpstr>Data from HMS-CHW program</vt:lpstr>
      <vt:lpstr>Integration into the Team</vt:lpstr>
      <vt:lpstr>PowerPoint Presentation</vt:lpstr>
      <vt:lpstr>PowerPoint Presentation</vt:lpstr>
      <vt:lpstr>The ECHO/VisionQuest Collaboration</vt:lpstr>
      <vt:lpstr>ECHO-Visionquest Retinopathy Screening</vt:lpstr>
      <vt:lpstr>PowerPoint Presentation</vt:lpstr>
      <vt:lpstr>     Retinal Screening program  to date</vt:lpstr>
      <vt:lpstr>Retinal Screening program: Breakdown of Findings by Level of Urgency</vt:lpstr>
      <vt:lpstr>How the ECHO/VQ screening program works</vt:lpstr>
      <vt:lpstr>Conclusions</vt:lpstr>
      <vt:lpstr>Diabetes related ECHO initiatives </vt:lpstr>
      <vt:lpstr>Show movie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Prisoner Health is Community Health The New Mexico Peer Education Project</dc:title>
  <dc:creator>User</dc:creator>
  <cp:lastModifiedBy>Blake Harper</cp:lastModifiedBy>
  <cp:revision>180</cp:revision>
  <dcterms:created xsi:type="dcterms:W3CDTF">2011-03-23T17:09:43Z</dcterms:created>
  <dcterms:modified xsi:type="dcterms:W3CDTF">2012-06-08T17:36:15Z</dcterms:modified>
</cp:coreProperties>
</file>